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28.xml" ContentType="application/vnd.openxmlformats-officedocument.presentationml.notesSlide+xml"/>
  <Override PartName="/ppt/slides/slide29.xml" ContentType="application/vnd.openxmlformats-officedocument.presentationml.slide+xml"/>
  <Override PartName="/ppt/notesSlides/notesSlide29.xml" ContentType="application/vnd.openxmlformats-officedocument.presentationml.notesSlide+xml"/>
  <Override PartName="/ppt/slides/slide30.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notesSlides/notesSlide31.xml" ContentType="application/vnd.openxmlformats-officedocument.presentationml.notesSlid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Default Extension="jpeg" ContentType="image/jpeg"/>
  <Default Extension="emf" ContentType="image/x-emf"/>
  <Default Extension="rels" ContentType="application/vnd.openxmlformats-package.relationships+xml"/>
  <Default Extension="xml" ContentType="application/xml"/>
  <Default Extension="jpg" ContentType="image/jpeg"/>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6" r:id="rId2"/>
    <p:sldId id="257" r:id="rId3"/>
    <p:sldId id="311" r:id="rId4"/>
    <p:sldId id="306" r:id="rId5"/>
    <p:sldId id="313" r:id="rId6"/>
    <p:sldId id="312" r:id="rId7"/>
    <p:sldId id="275" r:id="rId8"/>
    <p:sldId id="295" r:id="rId9"/>
    <p:sldId id="277" r:id="rId10"/>
    <p:sldId id="278" r:id="rId11"/>
    <p:sldId id="297" r:id="rId12"/>
    <p:sldId id="302" r:id="rId13"/>
    <p:sldId id="301" r:id="rId14"/>
    <p:sldId id="300" r:id="rId15"/>
    <p:sldId id="299" r:id="rId16"/>
    <p:sldId id="298" r:id="rId17"/>
    <p:sldId id="303" r:id="rId18"/>
    <p:sldId id="305" r:id="rId19"/>
    <p:sldId id="309" r:id="rId20"/>
    <p:sldId id="280" r:id="rId21"/>
    <p:sldId id="316" r:id="rId22"/>
    <p:sldId id="318" r:id="rId23"/>
    <p:sldId id="319" r:id="rId24"/>
    <p:sldId id="320" r:id="rId25"/>
    <p:sldId id="321" r:id="rId26"/>
    <p:sldId id="315" r:id="rId27"/>
    <p:sldId id="307" r:id="rId28"/>
    <p:sldId id="308" r:id="rId29"/>
    <p:sldId id="293" r:id="rId30"/>
    <p:sldId id="314" r:id="rId31"/>
    <p:sldId id="268" r:id="rId32"/>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95">
          <p15:clr>
            <a:srgbClr val="A4A3A4"/>
          </p15:clr>
        </p15:guide>
        <p15:guide id="2" pos="6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79"/>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24" autoAdjust="0"/>
    <p:restoredTop sz="94660"/>
  </p:normalViewPr>
  <p:slideViewPr>
    <p:cSldViewPr snapToGrid="0" showGuides="1">
      <p:cViewPr>
        <p:scale>
          <a:sx n="94" d="100"/>
          <a:sy n="94" d="100"/>
        </p:scale>
        <p:origin x="222" y="510"/>
      </p:cViewPr>
      <p:guideLst>
        <p:guide orient="horz" pos="595"/>
        <p:guide pos="684"/>
      </p:guideLst>
    </p:cSldViewPr>
  </p:slideViewPr>
  <p:notesTextViewPr>
    <p:cViewPr>
      <p:scale>
        <a:sx n="100" d="100"/>
        <a:sy n="100" d="100"/>
      </p:scale>
      <p:origin x="0" y="0"/>
    </p:cViewPr>
  </p:notesTextViewPr>
  <p:notesViewPr>
    <p:cSldViewPr snapToGrid="0">
      <p:cViewPr varScale="1">
        <p:scale>
          <a:sx n="87" d="100"/>
          <a:sy n="87" d="100"/>
        </p:scale>
        <p:origin x="-3798" y="-96"/>
      </p:cViewPr>
      <p:guideLst>
        <p:guide orient="horz" pos="2931"/>
        <p:guide pos="2211"/>
      </p:guideLst>
    </p:cSldViewPr>
  </p:notes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7" Type="http://schemas.openxmlformats.org/officeDocument/2006/relationships/slide" Target="slides/slide26.xml" />
  <Relationship Id="rId28" Type="http://schemas.openxmlformats.org/officeDocument/2006/relationships/slide" Target="slides/slide27.xml" />
  <Relationship Id="rId29" Type="http://schemas.openxmlformats.org/officeDocument/2006/relationships/slide" Target="slides/slide28.xml" />
  <Relationship Id="rId30" Type="http://schemas.openxmlformats.org/officeDocument/2006/relationships/slide" Target="slides/slide29.xml" />
  <Relationship Id="rId31" Type="http://schemas.openxmlformats.org/officeDocument/2006/relationships/slide" Target="slides/slide30.xml" />
  <Relationship Id="rId32" Type="http://schemas.openxmlformats.org/officeDocument/2006/relationships/slide" Target="slides/slide31.xml" />
  <Relationship Id="rId34" Type="http://schemas.openxmlformats.org/officeDocument/2006/relationships/handoutMaster" Target="handoutMasters/handoutMaster1.xml" />
  <Relationship Id="rId33" Type="http://schemas.openxmlformats.org/officeDocument/2006/relationships/notesMaster" Target="notesMasters/notesMaster1.xml" />
  <Relationship Id="rId38" Type="http://schemas.openxmlformats.org/officeDocument/2006/relationships/tableStyles" Target="tableStyles.xml" />
  <Relationship Id="rId1" Type="http://schemas.openxmlformats.org/officeDocument/2006/relationships/slideMaster" Target="slideMasters/slideMaster1.xml" />
  <Relationship Id="rId37" Type="http://schemas.openxmlformats.org/officeDocument/2006/relationships/theme" Target="theme/theme1.xml" />
  <Relationship Id="rId36" Type="http://schemas.openxmlformats.org/officeDocument/2006/relationships/viewProps" Target="viewProps.xml" />
  <Relationship Id="rId35"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5297"/>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4" y="0"/>
            <a:ext cx="3041967" cy="465297"/>
          </a:xfrm>
          <a:prstGeom prst="rect">
            <a:avLst/>
          </a:prstGeom>
        </p:spPr>
        <p:txBody>
          <a:bodyPr vert="horz" lIns="93287" tIns="46644" rIns="93287" bIns="46644" rtlCol="0"/>
          <a:lstStyle>
            <a:lvl1pPr algn="r">
              <a:defRPr sz="1200"/>
            </a:lvl1pPr>
          </a:lstStyle>
          <a:p>
            <a:fld id="{231BD998-908D-4749-AC95-68C6B1CBC6F2}" type="datetimeFigureOut">
              <a:rPr lang="en-US" smtClean="0"/>
              <a:t>5/27/2015</a:t>
            </a:fld>
            <a:endParaRPr lang="en-US"/>
          </a:p>
        </p:txBody>
      </p:sp>
      <p:sp>
        <p:nvSpPr>
          <p:cNvPr id="4" name="Footer Placeholder 3"/>
          <p:cNvSpPr>
            <a:spLocks noGrp="1"/>
          </p:cNvSpPr>
          <p:nvPr>
            <p:ph type="ftr" sz="quarter" idx="2"/>
          </p:nvPr>
        </p:nvSpPr>
        <p:spPr>
          <a:xfrm>
            <a:off x="1" y="8839013"/>
            <a:ext cx="3041967" cy="465297"/>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4" y="8839013"/>
            <a:ext cx="3041967" cy="465297"/>
          </a:xfrm>
          <a:prstGeom prst="rect">
            <a:avLst/>
          </a:prstGeom>
        </p:spPr>
        <p:txBody>
          <a:bodyPr vert="horz" lIns="93287" tIns="46644" rIns="93287" bIns="46644" rtlCol="0" anchor="b"/>
          <a:lstStyle>
            <a:lvl1pPr algn="r">
              <a:defRPr sz="1200"/>
            </a:lvl1pPr>
          </a:lstStyle>
          <a:p>
            <a:fld id="{49B200CD-C0B1-874C-BD9C-9E282925036F}" type="slidenum">
              <a:rPr lang="en-US" smtClean="0"/>
              <a:t>‹#›</a:t>
            </a:fld>
            <a:endParaRPr lang="en-US"/>
          </a:p>
        </p:txBody>
      </p:sp>
    </p:spTree>
    <p:extLst>
      <p:ext uri="{BB962C8B-B14F-4D97-AF65-F5344CB8AC3E}">
        <p14:creationId xmlns:p14="http://schemas.microsoft.com/office/powerpoint/2010/main" val="2891792117"/>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754" cy="465457"/>
          </a:xfrm>
          <a:prstGeom prst="rect">
            <a:avLst/>
          </a:prstGeom>
        </p:spPr>
        <p:txBody>
          <a:bodyPr vert="horz" lIns="92226" tIns="46113" rIns="92226" bIns="46113" rtlCol="0"/>
          <a:lstStyle>
            <a:lvl1pPr algn="l">
              <a:defRPr sz="1200"/>
            </a:lvl1pPr>
          </a:lstStyle>
          <a:p>
            <a:endParaRPr lang="en-US"/>
          </a:p>
        </p:txBody>
      </p:sp>
      <p:sp>
        <p:nvSpPr>
          <p:cNvPr id="3" name="Date Placeholder 2"/>
          <p:cNvSpPr>
            <a:spLocks noGrp="1"/>
          </p:cNvSpPr>
          <p:nvPr>
            <p:ph type="dt" idx="1"/>
          </p:nvPr>
        </p:nvSpPr>
        <p:spPr>
          <a:xfrm>
            <a:off x="3976568" y="0"/>
            <a:ext cx="3041754" cy="465457"/>
          </a:xfrm>
          <a:prstGeom prst="rect">
            <a:avLst/>
          </a:prstGeom>
        </p:spPr>
        <p:txBody>
          <a:bodyPr vert="horz" lIns="92226" tIns="46113" rIns="92226" bIns="46113" rtlCol="0"/>
          <a:lstStyle>
            <a:lvl1pPr algn="r">
              <a:defRPr sz="1200"/>
            </a:lvl1pPr>
          </a:lstStyle>
          <a:p>
            <a:fld id="{A7A816EC-E021-4456-8627-36DE5F9CF5B5}" type="datetimeFigureOut">
              <a:rPr lang="en-US" smtClean="0"/>
              <a:t>5/27/2015</a:t>
            </a:fld>
            <a:endParaRPr lang="en-US"/>
          </a:p>
        </p:txBody>
      </p:sp>
      <p:sp>
        <p:nvSpPr>
          <p:cNvPr id="4" name="Slide Image Placeholder 3"/>
          <p:cNvSpPr>
            <a:spLocks noGrp="1" noRot="1" noChangeAspect="1"/>
          </p:cNvSpPr>
          <p:nvPr>
            <p:ph type="sldImg" idx="2"/>
          </p:nvPr>
        </p:nvSpPr>
        <p:spPr>
          <a:xfrm>
            <a:off x="1182688" y="696913"/>
            <a:ext cx="4654550" cy="3490912"/>
          </a:xfrm>
          <a:prstGeom prst="rect">
            <a:avLst/>
          </a:prstGeom>
          <a:noFill/>
          <a:ln w="12700">
            <a:solidFill>
              <a:prstClr val="black"/>
            </a:solidFill>
          </a:ln>
        </p:spPr>
        <p:txBody>
          <a:bodyPr vert="horz" lIns="92226" tIns="46113" rIns="92226" bIns="46113" rtlCol="0" anchor="ctr"/>
          <a:lstStyle/>
          <a:p>
            <a:endParaRPr lang="en-US"/>
          </a:p>
        </p:txBody>
      </p:sp>
      <p:sp>
        <p:nvSpPr>
          <p:cNvPr id="5" name="Notes Placeholder 4"/>
          <p:cNvSpPr>
            <a:spLocks noGrp="1"/>
          </p:cNvSpPr>
          <p:nvPr>
            <p:ph type="body" sz="quarter" idx="3"/>
          </p:nvPr>
        </p:nvSpPr>
        <p:spPr>
          <a:xfrm>
            <a:off x="702314" y="4421035"/>
            <a:ext cx="5615299" cy="4187506"/>
          </a:xfrm>
          <a:prstGeom prst="rect">
            <a:avLst/>
          </a:prstGeom>
        </p:spPr>
        <p:txBody>
          <a:bodyPr vert="horz" lIns="92226" tIns="46113" rIns="92226" bIns="461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8870"/>
            <a:ext cx="3041754" cy="465457"/>
          </a:xfrm>
          <a:prstGeom prst="rect">
            <a:avLst/>
          </a:prstGeom>
        </p:spPr>
        <p:txBody>
          <a:bodyPr vert="horz" lIns="92226" tIns="46113" rIns="92226" bIns="46113" rtlCol="0" anchor="b"/>
          <a:lstStyle>
            <a:lvl1pPr algn="l">
              <a:defRPr sz="1200"/>
            </a:lvl1pPr>
          </a:lstStyle>
          <a:p>
            <a:endParaRPr lang="en-US"/>
          </a:p>
        </p:txBody>
      </p:sp>
      <p:sp>
        <p:nvSpPr>
          <p:cNvPr id="7" name="Slide Number Placeholder 6"/>
          <p:cNvSpPr>
            <a:spLocks noGrp="1"/>
          </p:cNvSpPr>
          <p:nvPr>
            <p:ph type="sldNum" sz="quarter" idx="5"/>
          </p:nvPr>
        </p:nvSpPr>
        <p:spPr>
          <a:xfrm>
            <a:off x="3976568" y="8838870"/>
            <a:ext cx="3041754" cy="465457"/>
          </a:xfrm>
          <a:prstGeom prst="rect">
            <a:avLst/>
          </a:prstGeom>
        </p:spPr>
        <p:txBody>
          <a:bodyPr vert="horz" lIns="92226" tIns="46113" rIns="92226" bIns="46113" rtlCol="0" anchor="b"/>
          <a:lstStyle>
            <a:lvl1pPr algn="r">
              <a:defRPr sz="1200"/>
            </a:lvl1pPr>
          </a:lstStyle>
          <a:p>
            <a:fld id="{2B856D62-750E-4118-816B-2927DEA207F7}" type="slidenum">
              <a:rPr lang="en-US" smtClean="0"/>
              <a:t>‹#›</a:t>
            </a:fld>
            <a:endParaRPr lang="en-US"/>
          </a:p>
        </p:txBody>
      </p:sp>
    </p:spTree>
    <p:extLst>
      <p:ext uri="{BB962C8B-B14F-4D97-AF65-F5344CB8AC3E}">
        <p14:creationId xmlns:p14="http://schemas.microsoft.com/office/powerpoint/2010/main" val="260151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0.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1.xml.rels>&#65279;<?xml version="1.0" encoding="UTF-8" standalone="yes"?>
<Relationships xmlns="http://schemas.openxmlformats.org/package/2006/relationships">
  <Relationship Id="rId2" Type="http://schemas.openxmlformats.org/officeDocument/2006/relationships/slide" Target="../slides/slide21.xml" />
  <Relationship Id="rId1" Type="http://schemas.openxmlformats.org/officeDocument/2006/relationships/notesMaster" Target="../notesMasters/notesMaster1.xml" />
</Relationships>
</file>

<file path=ppt/notesSlides/_rels/notesSlide22.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_rels/notesSlide23.xml.rels>&#65279;<?xml version="1.0" encoding="UTF-8" standalone="yes"?>
<Relationships xmlns="http://schemas.openxmlformats.org/package/2006/relationships">
  <Relationship Id="rId2" Type="http://schemas.openxmlformats.org/officeDocument/2006/relationships/slide" Target="../slides/slide23.xml" />
  <Relationship Id="rId1" Type="http://schemas.openxmlformats.org/officeDocument/2006/relationships/notesMaster" Target="../notesMasters/notesMaster1.xml" />
</Relationships>
</file>

<file path=ppt/notesSlides/_rels/notesSlide24.xml.rels>&#65279;<?xml version="1.0" encoding="UTF-8" standalone="yes"?>
<Relationships xmlns="http://schemas.openxmlformats.org/package/2006/relationships">
  <Relationship Id="rId2" Type="http://schemas.openxmlformats.org/officeDocument/2006/relationships/slide" Target="../slides/slide24.xml" />
  <Relationship Id="rId1" Type="http://schemas.openxmlformats.org/officeDocument/2006/relationships/notesMaster" Target="../notesMasters/notesMaster1.xml" />
</Relationships>
</file>

<file path=ppt/notesSlides/_rels/notesSlide25.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26.xml.rels>&#65279;<?xml version="1.0" encoding="UTF-8" standalone="yes"?>
<Relationships xmlns="http://schemas.openxmlformats.org/package/2006/relationships">
  <Relationship Id="rId2" Type="http://schemas.openxmlformats.org/officeDocument/2006/relationships/slide" Target="../slides/slide26.xml" />
  <Relationship Id="rId1" Type="http://schemas.openxmlformats.org/officeDocument/2006/relationships/notesMaster" Target="../notesMasters/notesMaster1.xml" />
</Relationships>
</file>

<file path=ppt/notesSlides/_rels/notesSlide27.xml.rels>&#65279;<?xml version="1.0" encoding="UTF-8" standalone="yes"?>
<Relationships xmlns="http://schemas.openxmlformats.org/package/2006/relationships">
  <Relationship Id="rId2" Type="http://schemas.openxmlformats.org/officeDocument/2006/relationships/slide" Target="../slides/slide27.xml" />
  <Relationship Id="rId1" Type="http://schemas.openxmlformats.org/officeDocument/2006/relationships/notesMaster" Target="../notesMasters/notesMaster1.xml" />
</Relationships>
</file>

<file path=ppt/notesSlides/_rels/notesSlide28.xml.rels>&#65279;<?xml version="1.0" encoding="UTF-8" standalone="yes"?>
<Relationships xmlns="http://schemas.openxmlformats.org/package/2006/relationships">
  <Relationship Id="rId2" Type="http://schemas.openxmlformats.org/officeDocument/2006/relationships/slide" Target="../slides/slide28.xml" />
  <Relationship Id="rId1" Type="http://schemas.openxmlformats.org/officeDocument/2006/relationships/notesMaster" Target="../notesMasters/notesMaster1.xml" />
</Relationships>
</file>

<file path=ppt/notesSlides/_rels/notesSlide29.xml.rels>&#65279;<?xml version="1.0" encoding="UTF-8" standalone="yes"?>
<Relationships xmlns="http://schemas.openxmlformats.org/package/2006/relationships">
  <Relationship Id="rId2" Type="http://schemas.openxmlformats.org/officeDocument/2006/relationships/slide" Target="../slides/slide29.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0.xml.rels>&#65279;<?xml version="1.0" encoding="UTF-8" standalone="yes"?>
<Relationships xmlns="http://schemas.openxmlformats.org/package/2006/relationships">
  <Relationship Id="rId2" Type="http://schemas.openxmlformats.org/officeDocument/2006/relationships/slide" Target="../slides/slide30.xml" />
  <Relationship Id="rId1" Type="http://schemas.openxmlformats.org/officeDocument/2006/relationships/notesMaster" Target="../notesMasters/notesMaster1.xml" />
</Relationships>
</file>

<file path=ppt/notesSlides/_rels/notesSlide31.xml.rels>&#65279;<?xml version="1.0" encoding="UTF-8" standalone="yes"?>
<Relationships xmlns="http://schemas.openxmlformats.org/package/2006/relationships">
  <Relationship Id="rId2" Type="http://schemas.openxmlformats.org/officeDocument/2006/relationships/slide" Target="../slides/slide31.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47636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739545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937667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436185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69573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4361851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5004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57595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57595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57595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924" indent="-172924">
              <a:buFontTx/>
              <a:buChar char="-"/>
            </a:pPr>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989973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924" indent="-172924">
              <a:buFontTx/>
              <a:buChar char="-"/>
            </a:pPr>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989973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4135309931"/>
      </p:ext>
    </p:extLst>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2.jp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VB_main page art_PP_2_FA.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 y="0"/>
            <a:ext cx="9140952" cy="6858000"/>
          </a:xfrm>
          <a:prstGeom prst="rect">
            <a:avLst/>
          </a:prstGeom>
        </p:spPr>
      </p:pic>
    </p:spTree>
    <p:extLst>
      <p:ext uri="{BB962C8B-B14F-4D97-AF65-F5344CB8AC3E}">
        <p14:creationId xmlns:p14="http://schemas.microsoft.com/office/powerpoint/2010/main" val="55358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2042121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314515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301320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193273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177765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3921639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3859973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10747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4948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7459AB2-763B-BB45-B4CE-C806ECA8CB16}" type="datetimeFigureOut">
              <a:rPr lang="en-US" smtClean="0"/>
              <a:t>5/27/2015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EE46212-2D50-EC4C-9D9C-093DA6B3DAED}" type="slidenum">
              <a:rPr lang="en-US" smtClean="0"/>
              <a:t>‹#›</a:t>
            </a:fld>
            <a:endParaRPr lang="en-US"/>
          </a:p>
        </p:txBody>
      </p:sp>
    </p:spTree>
    <p:extLst>
      <p:ext uri="{BB962C8B-B14F-4D97-AF65-F5344CB8AC3E}">
        <p14:creationId xmlns:p14="http://schemas.microsoft.com/office/powerpoint/2010/main" val="280225621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image" Target="../media/image1.jp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VB_2ndary page art_PP_2_F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15420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0.xml" />
  <Relationship Id="rId1" Type="http://schemas.openxmlformats.org/officeDocument/2006/relationships/slideLayout" Target="../slideLayouts/slideLayout2.xml" />
  <Relationship Id="rId4" Type="http://schemas.openxmlformats.org/officeDocument/2006/relationships/image" Target="../media/image7.emf" />
</Relationships>
</file>

<file path=ppt/slides/_rels/slide11.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1.xml" />
  <Relationship Id="rId1" Type="http://schemas.openxmlformats.org/officeDocument/2006/relationships/slideLayout" Target="../slideLayouts/slideLayout2.xml" />
  <Relationship Id="rId4" Type="http://schemas.openxmlformats.org/officeDocument/2006/relationships/image" Target="../media/image8.emf" />
</Relationships>
</file>

<file path=ppt/slides/_rels/slide12.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2.xml" />
  <Relationship Id="rId1" Type="http://schemas.openxmlformats.org/officeDocument/2006/relationships/slideLayout" Target="../slideLayouts/slideLayout2.xml" />
  <Relationship Id="rId4" Type="http://schemas.openxmlformats.org/officeDocument/2006/relationships/image" Target="../media/image9.emf" />
</Relationships>
</file>

<file path=ppt/slides/_rels/slide13.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3.xml" />
  <Relationship Id="rId1" Type="http://schemas.openxmlformats.org/officeDocument/2006/relationships/slideLayout" Target="../slideLayouts/slideLayout2.xml" />
  <Relationship Id="rId4" Type="http://schemas.openxmlformats.org/officeDocument/2006/relationships/image" Target="../media/image10.emf" />
</Relationships>
</file>

<file path=ppt/slides/_rels/slide14.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4.xml" />
  <Relationship Id="rId1" Type="http://schemas.openxmlformats.org/officeDocument/2006/relationships/slideLayout" Target="../slideLayouts/slideLayout2.xml" />
  <Relationship Id="rId4" Type="http://schemas.openxmlformats.org/officeDocument/2006/relationships/image" Target="../media/image11.emf" />
</Relationships>
</file>

<file path=ppt/slides/_rels/slide15.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5.xml" />
  <Relationship Id="rId1" Type="http://schemas.openxmlformats.org/officeDocument/2006/relationships/slideLayout" Target="../slideLayouts/slideLayout2.xml" />
  <Relationship Id="rId4" Type="http://schemas.openxmlformats.org/officeDocument/2006/relationships/image" Target="../media/image12.emf" />
</Relationships>
</file>

<file path=ppt/slides/_rels/slide16.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6.xml" />
  <Relationship Id="rId1" Type="http://schemas.openxmlformats.org/officeDocument/2006/relationships/slideLayout" Target="../slideLayouts/slideLayout2.xml" />
  <Relationship Id="rId4" Type="http://schemas.openxmlformats.org/officeDocument/2006/relationships/image" Target="../media/image13.emf" />
</Relationships>
</file>

<file path=ppt/slides/_rels/slide17.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7.xml" />
  <Relationship Id="rId1" Type="http://schemas.openxmlformats.org/officeDocument/2006/relationships/slideLayout" Target="../slideLayouts/slideLayout2.xml" />
  <Relationship Id="rId4" Type="http://schemas.openxmlformats.org/officeDocument/2006/relationships/image" Target="../media/image14.emf" />
</Relationships>
</file>

<file path=ppt/slides/_rels/slide18.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8.xml" />
  <Relationship Id="rId1" Type="http://schemas.openxmlformats.org/officeDocument/2006/relationships/slideLayout" Target="../slideLayouts/slideLayout2.xml" />
  <Relationship Id="rId4" Type="http://schemas.openxmlformats.org/officeDocument/2006/relationships/image" Target="../media/image15.emf" />
</Relationships>
</file>

<file path=ppt/slides/_rels/slide19.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19.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0.xml" />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1.xml" />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2.xml" />
  <Relationship Id="rId1" Type="http://schemas.openxmlformats.org/officeDocument/2006/relationships/slideLayout" Target="../slideLayouts/slideLayout2.xml" />
  <Relationship Id="rId4" Type="http://schemas.openxmlformats.org/officeDocument/2006/relationships/image" Target="../media/image16.emf" />
</Relationships>
</file>

<file path=ppt/slides/_rels/slide23.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3.xml" />
  <Relationship Id="rId1" Type="http://schemas.openxmlformats.org/officeDocument/2006/relationships/slideLayout" Target="../slideLayouts/slideLayout2.xml" />
  <Relationship Id="rId4" Type="http://schemas.openxmlformats.org/officeDocument/2006/relationships/image" Target="../media/image17.emf" />
</Relationships>
</file>

<file path=ppt/slides/_rels/slide24.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4.xml" />
  <Relationship Id="rId1" Type="http://schemas.openxmlformats.org/officeDocument/2006/relationships/slideLayout" Target="../slideLayouts/slideLayout2.xml" />
  <Relationship Id="rId4" Type="http://schemas.openxmlformats.org/officeDocument/2006/relationships/image" Target="../media/image18.emf" />
</Relationships>
</file>

<file path=ppt/slides/_rels/slide25.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5.xml" />
  <Relationship Id="rId1" Type="http://schemas.openxmlformats.org/officeDocument/2006/relationships/slideLayout" Target="../slideLayouts/slideLayout2.xml" />
  <Relationship Id="rId4" Type="http://schemas.openxmlformats.org/officeDocument/2006/relationships/image" Target="../media/image19.emf" />
</Relationships>
</file>

<file path=ppt/slides/_rels/slide26.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6.xml" />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7.xml" />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8.xml" />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29.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30.xml" />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31.xml" />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6.xml" />
  <Relationship Id="rId1" Type="http://schemas.openxmlformats.org/officeDocument/2006/relationships/slideLayout" Target="../slideLayouts/slideLayout5.xml"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7.xml" />
  <Relationship Id="rId1" Type="http://schemas.openxmlformats.org/officeDocument/2006/relationships/slideLayout" Target="../slideLayouts/slideLayout2.xml" />
  <Relationship Id="rId4" Type="http://schemas.openxmlformats.org/officeDocument/2006/relationships/image" Target="../media/image4.emf"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8.xml" />
  <Relationship Id="rId1" Type="http://schemas.openxmlformats.org/officeDocument/2006/relationships/slideLayout" Target="../slideLayouts/slideLayout2.xml" />
  <Relationship Id="rId4" Type="http://schemas.openxmlformats.org/officeDocument/2006/relationships/image" Target="../media/image5.emf" />
</Relationships>
</file>

<file path=ppt/slides/_rels/slide9.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notesSlide" Target="../notesSlides/notesSlide9.xml" />
  <Relationship Id="rId1" Type="http://schemas.openxmlformats.org/officeDocument/2006/relationships/slideLayout" Target="../slideLayouts/slideLayout2.xml" />
  <Relationship Id="rId4" Type="http://schemas.openxmlformats.org/officeDocument/2006/relationships/image" Target="../media/image6.emf"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450850" y="1706880"/>
            <a:ext cx="8051800" cy="4399279"/>
          </a:xfrm>
          <a:prstGeom prst="rect">
            <a:avLst/>
          </a:prstGeom>
        </p:spPr>
        <p:txBody>
          <a:bodyPr/>
          <a:lstStyle/>
          <a:p>
            <a:pPr marL="0" indent="0" algn="ctr">
              <a:buNone/>
            </a:pPr>
            <a:r>
              <a:rPr lang="en-US" sz="4000" b="1" dirty="0" smtClean="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JUST </a:t>
            </a:r>
            <a:r>
              <a:rPr lang="en-US" sz="4000" b="1"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COMPENSATION WHEN LAND IS </a:t>
            </a:r>
            <a:r>
              <a:rPr lang="en-US" sz="4000" b="1" dirty="0" smtClean="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USED FOR </a:t>
            </a:r>
            <a:r>
              <a:rPr lang="en-US" sz="4000" b="1"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A RELOCATED PROPERTY FEATURE</a:t>
            </a:r>
          </a:p>
          <a:p>
            <a:pPr marL="0" indent="0" algn="l">
              <a:lnSpc>
                <a:spcPct val="80000"/>
              </a:lnSpc>
              <a:buNone/>
            </a:pPr>
            <a:endParaRPr lang="en-US" dirty="0" smtClean="0">
              <a:solidFill>
                <a:srgbClr val="000000"/>
              </a:solidFill>
              <a:latin typeface="Arial"/>
              <a:cs typeface="Arial"/>
            </a:endParaRPr>
          </a:p>
          <a:p>
            <a:pPr marL="0" indent="0" algn="l">
              <a:lnSpc>
                <a:spcPct val="80000"/>
              </a:lnSpc>
              <a:buNone/>
            </a:pPr>
            <a:r>
              <a:rPr lang="en-US" sz="2800" dirty="0" smtClean="0">
                <a:solidFill>
                  <a:srgbClr val="000000"/>
                </a:solidFill>
                <a:latin typeface="Segoe UI" panose="020B0502040204020203" pitchFamily="34" charset="0"/>
                <a:ea typeface="Segoe UI" panose="020B0502040204020203" pitchFamily="34" charset="0"/>
                <a:cs typeface="Segoe UI" panose="020B0502040204020203" pitchFamily="34" charset="0"/>
              </a:rPr>
              <a:t>S. Steven Vitale, MAI</a:t>
            </a:r>
            <a:endParaRPr lang="en-US" sz="28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0" indent="0" algn="l">
              <a:lnSpc>
                <a:spcPct val="80000"/>
              </a:lnSpc>
              <a:buNone/>
            </a:pPr>
            <a:r>
              <a:rPr lang="en-US" sz="2800" dirty="0" smtClean="0">
                <a:solidFill>
                  <a:srgbClr val="000000"/>
                </a:solidFill>
                <a:latin typeface="Segoe UI" panose="020B0502040204020203" pitchFamily="34" charset="0"/>
                <a:ea typeface="Segoe UI" panose="020B0502040204020203" pitchFamily="34" charset="0"/>
                <a:cs typeface="Segoe UI" panose="020B0502040204020203" pitchFamily="34" charset="0"/>
              </a:rPr>
              <a:t>svitale@valbridge.com</a:t>
            </a:r>
          </a:p>
          <a:p>
            <a:pPr marL="0" indent="0" algn="l">
              <a:lnSpc>
                <a:spcPct val="80000"/>
              </a:lnSpc>
              <a:buNone/>
            </a:pPr>
            <a:r>
              <a:rPr lang="en-US" sz="2800" dirty="0" smtClean="0">
                <a:solidFill>
                  <a:srgbClr val="000000"/>
                </a:solidFill>
                <a:latin typeface="Segoe UI" panose="020B0502040204020203" pitchFamily="34" charset="0"/>
                <a:ea typeface="Segoe UI" panose="020B0502040204020203" pitchFamily="34" charset="0"/>
                <a:cs typeface="Segoe UI" panose="020B0502040204020203" pitchFamily="34" charset="0"/>
              </a:rPr>
              <a:t>262-782-7990 </a:t>
            </a:r>
          </a:p>
          <a:p>
            <a:pPr marL="0" indent="0" algn="l">
              <a:lnSpc>
                <a:spcPct val="80000"/>
              </a:lnSpc>
              <a:buNone/>
            </a:pPr>
            <a:r>
              <a:rPr lang="en-US" sz="2800" dirty="0" smtClean="0">
                <a:solidFill>
                  <a:srgbClr val="000000"/>
                </a:solidFill>
                <a:latin typeface="Segoe UI" panose="020B0502040204020203" pitchFamily="34" charset="0"/>
                <a:ea typeface="Segoe UI" panose="020B0502040204020203" pitchFamily="34" charset="0"/>
                <a:cs typeface="Segoe UI" panose="020B0502040204020203" pitchFamily="34" charset="0"/>
              </a:rPr>
              <a:t>valbridge.com</a:t>
            </a:r>
            <a:endParaRPr lang="en-US" sz="28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380047" y="547370"/>
            <a:ext cx="2637473" cy="976630"/>
          </a:xfrm>
          <a:prstGeom prst="rect">
            <a:avLst/>
          </a:prstGeom>
          <a:noFill/>
        </p:spPr>
      </p:pic>
    </p:spTree>
    <p:extLst>
      <p:ext uri="{BB962C8B-B14F-4D97-AF65-F5344CB8AC3E}">
        <p14:creationId xmlns:p14="http://schemas.microsoft.com/office/powerpoint/2010/main" val="507086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9" name="Content Placeholder 4"/>
          <p:cNvSpPr txBox="1">
            <a:spLocks/>
          </p:cNvSpPr>
          <p:nvPr/>
        </p:nvSpPr>
        <p:spPr>
          <a:xfrm>
            <a:off x="770461" y="670604"/>
            <a:ext cx="7380185" cy="6552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endParaRPr lang="en-US" sz="4000" b="1" dirty="0">
              <a:solidFill>
                <a:srgbClr val="003779"/>
              </a:solidFill>
              <a:latin typeface="Arial"/>
              <a:cs typeface="Arial"/>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0461" y="998253"/>
            <a:ext cx="7983014" cy="4359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17703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614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770461" y="1142329"/>
            <a:ext cx="7649407" cy="4020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98642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717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113574" y="833829"/>
            <a:ext cx="7024585" cy="4909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02693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819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726749" y="878791"/>
            <a:ext cx="7731139" cy="4762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06739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9218"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52351" y="1452880"/>
            <a:ext cx="8029370" cy="339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1538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10242"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87225" y="1355085"/>
            <a:ext cx="7721734" cy="1845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91551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1331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20271" y="1719563"/>
            <a:ext cx="8158880" cy="226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07066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1126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94638" y="1468486"/>
            <a:ext cx="8041362" cy="3814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29602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pic>
        <p:nvPicPr>
          <p:cNvPr id="1229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665616" y="1788160"/>
            <a:ext cx="6192704" cy="2621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508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3521" y="1402080"/>
            <a:ext cx="7567679" cy="873760"/>
          </a:xfrm>
        </p:spPr>
        <p:txBody>
          <a:bodyPr/>
          <a:lstStyle/>
          <a:p>
            <a:pPr marL="228600" indent="0" algn="ctr">
              <a:buNone/>
            </a:pPr>
            <a:r>
              <a:rPr lang="en-US" sz="4800" b="1" dirty="0" smtClean="0">
                <a:solidFill>
                  <a:srgbClr val="003779"/>
                </a:solidFill>
                <a:latin typeface="Arial"/>
                <a:cs typeface="Arial"/>
              </a:rPr>
              <a:t>Other Examples</a:t>
            </a:r>
            <a:endParaRPr lang="en-US" sz="4800" b="1" dirty="0">
              <a:solidFill>
                <a:srgbClr val="003779"/>
              </a:solidFill>
              <a:latin typeface="Arial"/>
              <a:cs typeface="Arial"/>
            </a:endParaRPr>
          </a:p>
        </p:txBody>
      </p:sp>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85277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51" y="548640"/>
            <a:ext cx="8229600" cy="960438"/>
          </a:xfrm>
        </p:spPr>
        <p:txBody>
          <a:bodyPr/>
          <a:lstStyle/>
          <a:p>
            <a:r>
              <a:rPr lang="en-US" dirty="0" smtClean="0">
                <a:latin typeface="Segoe UI" panose="020B0502040204020203" pitchFamily="34" charset="0"/>
                <a:ea typeface="Segoe UI" panose="020B0502040204020203" pitchFamily="34" charset="0"/>
                <a:cs typeface="Segoe UI" panose="020B0502040204020203" pitchFamily="34" charset="0"/>
              </a:rPr>
              <a:t>Severance Damages</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457200" y="1442720"/>
            <a:ext cx="8229600" cy="4683443"/>
          </a:xfrm>
        </p:spPr>
        <p:txBody>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Per Eaton, severance damages are the “diminution of the market value of the remainder, in the case of a partial taking, which arise (a) by reason of the taking (severance) and/or (b) the construction of the improvement in the manner proposed.”</a:t>
            </a:r>
          </a:p>
          <a:p>
            <a:r>
              <a:rPr lang="en-US" sz="2400" dirty="0" smtClean="0">
                <a:latin typeface="Segoe UI" panose="020B0502040204020203" pitchFamily="34" charset="0"/>
                <a:ea typeface="Segoe UI" panose="020B0502040204020203" pitchFamily="34" charset="0"/>
                <a:cs typeface="Segoe UI" panose="020B0502040204020203" pitchFamily="34" charset="0"/>
              </a:rPr>
              <a:t>Appraisal Institute Dictionary of Real Estate says severance damages are “generally used to mean those damages to a remainder property that are compensable.”</a:t>
            </a:r>
          </a:p>
          <a:p>
            <a:r>
              <a:rPr lang="en-US" sz="2400" dirty="0" smtClean="0">
                <a:latin typeface="Segoe UI" panose="020B0502040204020203" pitchFamily="34" charset="0"/>
                <a:ea typeface="Segoe UI" panose="020B0502040204020203" pitchFamily="34" charset="0"/>
                <a:cs typeface="Segoe UI" panose="020B0502040204020203" pitchFamily="34" charset="0"/>
              </a:rPr>
              <a:t>WI Jury instructions state “Severance damages reduce the fair market value of the remaining property because of the partial taking.”</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551997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747520"/>
            <a:ext cx="8229600" cy="4378643"/>
          </a:xfrm>
        </p:spPr>
        <p:txBody>
          <a:bodyPr/>
          <a:lstStyle/>
          <a:p>
            <a:endParaRPr lang="en-US" sz="2400" dirty="0" smtClean="0">
              <a:solidFill>
                <a:schemeClr val="accent1">
                  <a:lumMod val="50000"/>
                </a:schemeClr>
              </a:solidFill>
            </a:endParaRPr>
          </a:p>
          <a:p>
            <a:r>
              <a:rPr lang="en-US" sz="2400" dirty="0" smtClean="0">
                <a:solidFill>
                  <a:schemeClr val="accent1">
                    <a:lumMod val="50000"/>
                  </a:schemeClr>
                </a:solidFill>
              </a:rPr>
              <a:t>100 unit apartment complex</a:t>
            </a:r>
          </a:p>
          <a:p>
            <a:r>
              <a:rPr lang="en-US" sz="2400" dirty="0" smtClean="0">
                <a:solidFill>
                  <a:schemeClr val="accent1">
                    <a:lumMod val="50000"/>
                  </a:schemeClr>
                </a:solidFill>
              </a:rPr>
              <a:t>12 acre parcel</a:t>
            </a:r>
          </a:p>
          <a:p>
            <a:r>
              <a:rPr lang="en-US" sz="2400" dirty="0" smtClean="0">
                <a:solidFill>
                  <a:schemeClr val="accent1">
                    <a:lumMod val="50000"/>
                  </a:schemeClr>
                </a:solidFill>
              </a:rPr>
              <a:t>2 acres being acquired (landscaped surplus land)</a:t>
            </a:r>
          </a:p>
          <a:p>
            <a:r>
              <a:rPr lang="en-US" sz="2400" dirty="0" smtClean="0">
                <a:solidFill>
                  <a:schemeClr val="accent1">
                    <a:lumMod val="50000"/>
                  </a:schemeClr>
                </a:solidFill>
              </a:rPr>
              <a:t>No loss of parking or impact of functional utility</a:t>
            </a:r>
            <a:endParaRPr lang="en-US" sz="2400" dirty="0">
              <a:solidFill>
                <a:schemeClr val="accent1">
                  <a:lumMod val="50000"/>
                </a:schemeClr>
              </a:solidFill>
            </a:endParaRPr>
          </a:p>
          <a:p>
            <a:endParaRPr lang="en-US" sz="2400" dirty="0">
              <a:solidFill>
                <a:schemeClr val="accent1">
                  <a:lumMod val="50000"/>
                </a:schemeClr>
              </a:solidFill>
            </a:endParaRPr>
          </a:p>
          <a:p>
            <a:endParaRPr lang="en-US" dirty="0"/>
          </a:p>
        </p:txBody>
      </p:sp>
      <p:sp>
        <p:nvSpPr>
          <p:cNvPr id="9" name="Content Placeholder 4"/>
          <p:cNvSpPr txBox="1">
            <a:spLocks/>
          </p:cNvSpPr>
          <p:nvPr/>
        </p:nvSpPr>
        <p:spPr>
          <a:xfrm>
            <a:off x="770461" y="998252"/>
            <a:ext cx="7380185" cy="74926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8468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r>
              <a:rPr lang="en-US" sz="2400" dirty="0" smtClean="0">
                <a:solidFill>
                  <a:schemeClr val="accent1">
                    <a:lumMod val="50000"/>
                  </a:schemeClr>
                </a:solidFill>
              </a:rPr>
              <a:t>100 unit apartment complex</a:t>
            </a:r>
          </a:p>
          <a:p>
            <a:r>
              <a:rPr lang="en-US" sz="2400" dirty="0" smtClean="0">
                <a:solidFill>
                  <a:schemeClr val="accent1">
                    <a:lumMod val="50000"/>
                  </a:schemeClr>
                </a:solidFill>
              </a:rPr>
              <a:t>12 acre parcel</a:t>
            </a:r>
          </a:p>
          <a:p>
            <a:r>
              <a:rPr lang="en-US" sz="2400" dirty="0" smtClean="0">
                <a:solidFill>
                  <a:schemeClr val="accent1">
                    <a:lumMod val="50000"/>
                  </a:schemeClr>
                </a:solidFill>
              </a:rPr>
              <a:t>2 acres being acquired (landscaped surplus land)</a:t>
            </a:r>
          </a:p>
          <a:p>
            <a:r>
              <a:rPr lang="en-US" sz="2400" dirty="0" smtClean="0">
                <a:solidFill>
                  <a:schemeClr val="accent1">
                    <a:lumMod val="50000"/>
                  </a:schemeClr>
                </a:solidFill>
              </a:rPr>
              <a:t>No loss of parking or impact of functional utility</a:t>
            </a:r>
          </a:p>
          <a:p>
            <a:r>
              <a:rPr lang="en-US" sz="2400" dirty="0" smtClean="0">
                <a:solidFill>
                  <a:schemeClr val="accent1">
                    <a:lumMod val="50000"/>
                  </a:schemeClr>
                </a:solidFill>
              </a:rPr>
              <a:t>However, site allows density of 10 units per acre (12 acres x 10 units/acre = 120 units)</a:t>
            </a:r>
          </a:p>
          <a:p>
            <a:r>
              <a:rPr lang="en-US" sz="2400" dirty="0" smtClean="0">
                <a:solidFill>
                  <a:schemeClr val="accent1">
                    <a:lumMod val="50000"/>
                  </a:schemeClr>
                </a:solidFill>
              </a:rPr>
              <a:t>Owner had intended to add an additional 20 units</a:t>
            </a:r>
            <a:endParaRPr lang="en-US" sz="2400" dirty="0">
              <a:solidFill>
                <a:schemeClr val="accent1">
                  <a:lumMod val="50000"/>
                </a:schemeClr>
              </a:solidFill>
            </a:endParaRPr>
          </a:p>
          <a:p>
            <a:endParaRPr lang="en-US" dirty="0"/>
          </a:p>
        </p:txBody>
      </p:sp>
      <p:sp>
        <p:nvSpPr>
          <p:cNvPr id="9" name="Content Placeholder 4"/>
          <p:cNvSpPr txBox="1">
            <a:spLocks/>
          </p:cNvSpPr>
          <p:nvPr/>
        </p:nvSpPr>
        <p:spPr>
          <a:xfrm>
            <a:off x="770461" y="934764"/>
            <a:ext cx="7380185" cy="9143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20246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endParaRPr lang="en-US" dirty="0"/>
          </a:p>
        </p:txBody>
      </p:sp>
      <p:sp>
        <p:nvSpPr>
          <p:cNvPr id="9" name="Content Placeholder 4"/>
          <p:cNvSpPr txBox="1">
            <a:spLocks/>
          </p:cNvSpPr>
          <p:nvPr/>
        </p:nvSpPr>
        <p:spPr>
          <a:xfrm>
            <a:off x="770461" y="934764"/>
            <a:ext cx="7380185" cy="9143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3575" y="2393706"/>
            <a:ext cx="7087491" cy="1625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5286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endParaRPr lang="en-US" dirty="0"/>
          </a:p>
        </p:txBody>
      </p:sp>
      <p:sp>
        <p:nvSpPr>
          <p:cNvPr id="9" name="Content Placeholder 4"/>
          <p:cNvSpPr txBox="1">
            <a:spLocks/>
          </p:cNvSpPr>
          <p:nvPr/>
        </p:nvSpPr>
        <p:spPr>
          <a:xfrm>
            <a:off x="770461" y="934764"/>
            <a:ext cx="7380185" cy="9143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922" y="2122488"/>
            <a:ext cx="7484244" cy="3231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8663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endParaRPr lang="en-US" dirty="0"/>
          </a:p>
        </p:txBody>
      </p:sp>
      <p:sp>
        <p:nvSpPr>
          <p:cNvPr id="9" name="Content Placeholder 4"/>
          <p:cNvSpPr txBox="1">
            <a:spLocks/>
          </p:cNvSpPr>
          <p:nvPr/>
        </p:nvSpPr>
        <p:spPr>
          <a:xfrm>
            <a:off x="770461" y="934764"/>
            <a:ext cx="7380185" cy="9143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011" y="1849120"/>
            <a:ext cx="7761360" cy="371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3670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endParaRPr lang="en-US" dirty="0"/>
          </a:p>
        </p:txBody>
      </p:sp>
      <p:sp>
        <p:nvSpPr>
          <p:cNvPr id="9" name="Content Placeholder 4"/>
          <p:cNvSpPr txBox="1">
            <a:spLocks/>
          </p:cNvSpPr>
          <p:nvPr/>
        </p:nvSpPr>
        <p:spPr>
          <a:xfrm>
            <a:off x="770461" y="934764"/>
            <a:ext cx="7380185" cy="9143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Apartment Example</a:t>
            </a:r>
            <a:endParaRPr lang="en-US" sz="4000" b="1" dirty="0">
              <a:solidFill>
                <a:srgbClr val="003779"/>
              </a:solidFill>
              <a:latin typeface="Arial"/>
              <a:cs typeface="Aria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983" y="2052319"/>
            <a:ext cx="7912555" cy="2672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46731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endParaRPr lang="en-US" sz="2400" dirty="0" smtClean="0">
              <a:solidFill>
                <a:schemeClr val="accent1">
                  <a:lumMod val="50000"/>
                </a:schemeClr>
              </a:solidFill>
            </a:endParaRPr>
          </a:p>
          <a:p>
            <a:r>
              <a:rPr lang="en-US" sz="2400" dirty="0" smtClean="0">
                <a:solidFill>
                  <a:schemeClr val="accent1">
                    <a:lumMod val="50000"/>
                  </a:schemeClr>
                </a:solidFill>
              </a:rPr>
              <a:t>15,000 SF drugstore built 2 years ago. 20 year lease; 18 years remain.  Triple net lease with $25.00 </a:t>
            </a:r>
            <a:r>
              <a:rPr lang="en-US" sz="2400" dirty="0" err="1" smtClean="0">
                <a:solidFill>
                  <a:schemeClr val="accent1">
                    <a:lumMod val="50000"/>
                  </a:schemeClr>
                </a:solidFill>
              </a:rPr>
              <a:t>psf</a:t>
            </a:r>
            <a:r>
              <a:rPr lang="en-US" sz="2400" dirty="0" smtClean="0">
                <a:solidFill>
                  <a:schemeClr val="accent1">
                    <a:lumMod val="50000"/>
                  </a:schemeClr>
                </a:solidFill>
              </a:rPr>
              <a:t> rent (15,000 SF @$25.00 </a:t>
            </a:r>
            <a:r>
              <a:rPr lang="en-US" sz="2400" dirty="0" err="1" smtClean="0">
                <a:solidFill>
                  <a:schemeClr val="accent1">
                    <a:lumMod val="50000"/>
                  </a:schemeClr>
                </a:solidFill>
              </a:rPr>
              <a:t>psf</a:t>
            </a:r>
            <a:r>
              <a:rPr lang="en-US" sz="2400" dirty="0" smtClean="0">
                <a:solidFill>
                  <a:schemeClr val="accent1">
                    <a:lumMod val="50000"/>
                  </a:schemeClr>
                </a:solidFill>
              </a:rPr>
              <a:t> = $375,000 annual net rent)</a:t>
            </a:r>
          </a:p>
          <a:p>
            <a:r>
              <a:rPr lang="en-US" sz="2400" dirty="0" smtClean="0">
                <a:solidFill>
                  <a:schemeClr val="accent1">
                    <a:lumMod val="50000"/>
                  </a:schemeClr>
                </a:solidFill>
              </a:rPr>
              <a:t>4 acre parcel</a:t>
            </a:r>
          </a:p>
          <a:p>
            <a:r>
              <a:rPr lang="en-US" sz="2400" dirty="0" smtClean="0">
                <a:solidFill>
                  <a:schemeClr val="accent1">
                    <a:lumMod val="50000"/>
                  </a:schemeClr>
                </a:solidFill>
              </a:rPr>
              <a:t>1 acre being acquired (landscaped surplus land)</a:t>
            </a:r>
          </a:p>
          <a:p>
            <a:r>
              <a:rPr lang="en-US" sz="2400" dirty="0" smtClean="0">
                <a:solidFill>
                  <a:schemeClr val="accent1">
                    <a:lumMod val="50000"/>
                  </a:schemeClr>
                </a:solidFill>
              </a:rPr>
              <a:t>No loss of parking or impact of functional utility</a:t>
            </a:r>
            <a:endParaRPr lang="en-US" sz="2400" dirty="0">
              <a:solidFill>
                <a:schemeClr val="accent1">
                  <a:lumMod val="50000"/>
                </a:schemeClr>
              </a:solidFill>
            </a:endParaRPr>
          </a:p>
          <a:p>
            <a:endParaRPr lang="en-US" sz="2400" dirty="0">
              <a:solidFill>
                <a:schemeClr val="accent1">
                  <a:lumMod val="50000"/>
                </a:schemeClr>
              </a:solidFill>
            </a:endParaRPr>
          </a:p>
          <a:p>
            <a:endParaRPr lang="en-US" dirty="0"/>
          </a:p>
        </p:txBody>
      </p:sp>
      <p:sp>
        <p:nvSpPr>
          <p:cNvPr id="9" name="Content Placeholder 4"/>
          <p:cNvSpPr txBox="1">
            <a:spLocks/>
          </p:cNvSpPr>
          <p:nvPr/>
        </p:nvSpPr>
        <p:spPr>
          <a:xfrm>
            <a:off x="770461" y="670604"/>
            <a:ext cx="7380185" cy="6552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Drugstore Example</a:t>
            </a:r>
            <a:endParaRPr lang="en-US" sz="4000" b="1" dirty="0">
              <a:solidFill>
                <a:srgbClr val="003779"/>
              </a:solidFill>
              <a:latin typeface="Arial"/>
              <a:cs typeface="Arial"/>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9699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686560"/>
            <a:ext cx="8229600" cy="4439603"/>
          </a:xfrm>
        </p:spPr>
        <p:txBody>
          <a:bodyPr/>
          <a:lstStyle/>
          <a:p>
            <a:endParaRPr lang="en-US" sz="2400" dirty="0" smtClean="0">
              <a:solidFill>
                <a:schemeClr val="accent1">
                  <a:lumMod val="50000"/>
                </a:schemeClr>
              </a:solidFill>
            </a:endParaRPr>
          </a:p>
          <a:p>
            <a:r>
              <a:rPr lang="en-US" sz="2400" dirty="0" smtClean="0">
                <a:solidFill>
                  <a:schemeClr val="accent1">
                    <a:lumMod val="50000"/>
                  </a:schemeClr>
                </a:solidFill>
              </a:rPr>
              <a:t>Before Value  </a:t>
            </a:r>
          </a:p>
          <a:p>
            <a:pPr lvl="1"/>
            <a:r>
              <a:rPr lang="en-US" sz="2000" dirty="0" smtClean="0">
                <a:solidFill>
                  <a:schemeClr val="accent1">
                    <a:lumMod val="50000"/>
                  </a:schemeClr>
                </a:solidFill>
              </a:rPr>
              <a:t>Fee Simple vs. Leased Fee?</a:t>
            </a:r>
          </a:p>
          <a:p>
            <a:pPr lvl="1"/>
            <a:r>
              <a:rPr lang="en-US" sz="2000" dirty="0" smtClean="0">
                <a:solidFill>
                  <a:schemeClr val="accent1">
                    <a:lumMod val="50000"/>
                  </a:schemeClr>
                </a:solidFill>
              </a:rPr>
              <a:t>Sales Comparison Approach </a:t>
            </a:r>
          </a:p>
          <a:p>
            <a:pPr lvl="2"/>
            <a:r>
              <a:rPr lang="en-US" sz="1600" dirty="0" smtClean="0">
                <a:solidFill>
                  <a:schemeClr val="accent1">
                    <a:lumMod val="50000"/>
                  </a:schemeClr>
                </a:solidFill>
              </a:rPr>
              <a:t>Based on comparable sales, but </a:t>
            </a:r>
            <a:r>
              <a:rPr lang="en-US" sz="1600" dirty="0">
                <a:solidFill>
                  <a:schemeClr val="accent1">
                    <a:lumMod val="50000"/>
                  </a:schemeClr>
                </a:solidFill>
              </a:rPr>
              <a:t>really driven by Income Approach</a:t>
            </a:r>
          </a:p>
          <a:p>
            <a:pPr lvl="2"/>
            <a:r>
              <a:rPr lang="en-US" sz="1600" dirty="0" smtClean="0">
                <a:solidFill>
                  <a:schemeClr val="accent1">
                    <a:lumMod val="50000"/>
                  </a:schemeClr>
                </a:solidFill>
              </a:rPr>
              <a:t>$375,000 ÷ 6.0% = $6,250,000 or $417 </a:t>
            </a:r>
            <a:r>
              <a:rPr lang="en-US" sz="1600" dirty="0" err="1" smtClean="0">
                <a:solidFill>
                  <a:schemeClr val="accent1">
                    <a:lumMod val="50000"/>
                  </a:schemeClr>
                </a:solidFill>
              </a:rPr>
              <a:t>psf</a:t>
            </a:r>
            <a:endParaRPr lang="en-US" sz="1600" dirty="0" smtClean="0">
              <a:solidFill>
                <a:schemeClr val="accent1">
                  <a:lumMod val="50000"/>
                </a:schemeClr>
              </a:solidFill>
            </a:endParaRPr>
          </a:p>
          <a:p>
            <a:pPr lvl="1"/>
            <a:r>
              <a:rPr lang="en-US" sz="2000" dirty="0" smtClean="0">
                <a:solidFill>
                  <a:schemeClr val="accent1">
                    <a:lumMod val="50000"/>
                  </a:schemeClr>
                </a:solidFill>
              </a:rPr>
              <a:t>Allocation of Value:	</a:t>
            </a:r>
          </a:p>
          <a:p>
            <a:pPr lvl="2"/>
            <a:r>
              <a:rPr lang="en-US" sz="1600" dirty="0" smtClean="0">
                <a:solidFill>
                  <a:schemeClr val="accent1">
                    <a:lumMod val="50000"/>
                  </a:schemeClr>
                </a:solidFill>
              </a:rPr>
              <a:t>Land (4.0 acres at $400,000/ac.):  $1,600,000</a:t>
            </a:r>
          </a:p>
          <a:p>
            <a:pPr lvl="2"/>
            <a:r>
              <a:rPr lang="en-US" sz="1600" dirty="0" smtClean="0">
                <a:solidFill>
                  <a:schemeClr val="accent1">
                    <a:lumMod val="50000"/>
                  </a:schemeClr>
                </a:solidFill>
              </a:rPr>
              <a:t>Improvements:  $4,650,000</a:t>
            </a:r>
          </a:p>
          <a:p>
            <a:pPr lvl="2"/>
            <a:r>
              <a:rPr lang="en-US" sz="1600" dirty="0" smtClean="0">
                <a:solidFill>
                  <a:schemeClr val="accent1">
                    <a:lumMod val="50000"/>
                  </a:schemeClr>
                </a:solidFill>
              </a:rPr>
              <a:t>Total:  $6,250,000</a:t>
            </a:r>
            <a:endParaRPr lang="en-US" sz="1600" dirty="0">
              <a:solidFill>
                <a:schemeClr val="accent1">
                  <a:lumMod val="50000"/>
                </a:schemeClr>
              </a:solidFill>
            </a:endParaRPr>
          </a:p>
          <a:p>
            <a:endParaRPr lang="en-US" dirty="0"/>
          </a:p>
        </p:txBody>
      </p:sp>
      <p:sp>
        <p:nvSpPr>
          <p:cNvPr id="9" name="Content Placeholder 4"/>
          <p:cNvSpPr txBox="1">
            <a:spLocks/>
          </p:cNvSpPr>
          <p:nvPr/>
        </p:nvSpPr>
        <p:spPr>
          <a:xfrm>
            <a:off x="770461" y="944880"/>
            <a:ext cx="7380185" cy="83312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Drugstore Example</a:t>
            </a:r>
            <a:endParaRPr lang="en-US" sz="4000" b="1" dirty="0">
              <a:solidFill>
                <a:srgbClr val="003779"/>
              </a:solidFill>
              <a:latin typeface="Arial"/>
              <a:cs typeface="Arial"/>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15109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2" name="Content Placeholder 1"/>
          <p:cNvSpPr>
            <a:spLocks noGrp="1"/>
          </p:cNvSpPr>
          <p:nvPr>
            <p:ph idx="1"/>
          </p:nvPr>
        </p:nvSpPr>
        <p:spPr>
          <a:xfrm>
            <a:off x="457200" y="1483360"/>
            <a:ext cx="8229600" cy="4642803"/>
          </a:xfrm>
        </p:spPr>
        <p:txBody>
          <a:bodyPr/>
          <a:lstStyle/>
          <a:p>
            <a:r>
              <a:rPr lang="en-US" sz="2400" dirty="0" smtClean="0">
                <a:solidFill>
                  <a:schemeClr val="accent1">
                    <a:lumMod val="50000"/>
                  </a:schemeClr>
                </a:solidFill>
              </a:rPr>
              <a:t>Just Compensation</a:t>
            </a:r>
          </a:p>
          <a:p>
            <a:pPr lvl="1"/>
            <a:r>
              <a:rPr lang="en-US" sz="2000" dirty="0">
                <a:solidFill>
                  <a:schemeClr val="accent1">
                    <a:lumMod val="50000"/>
                  </a:schemeClr>
                </a:solidFill>
              </a:rPr>
              <a:t>Land (1.0 acre at $400,000/ac.):  $400,000</a:t>
            </a:r>
            <a:endParaRPr lang="en-US" sz="2000" dirty="0" smtClean="0">
              <a:solidFill>
                <a:schemeClr val="accent1">
                  <a:lumMod val="50000"/>
                </a:schemeClr>
              </a:solidFill>
            </a:endParaRPr>
          </a:p>
          <a:p>
            <a:pPr lvl="1"/>
            <a:r>
              <a:rPr lang="en-US" sz="2000" dirty="0" smtClean="0">
                <a:solidFill>
                  <a:schemeClr val="accent1">
                    <a:lumMod val="50000"/>
                  </a:schemeClr>
                </a:solidFill>
              </a:rPr>
              <a:t>Site Improvements:  $20,000</a:t>
            </a:r>
          </a:p>
          <a:p>
            <a:pPr lvl="1"/>
            <a:r>
              <a:rPr lang="en-US" sz="2000" dirty="0" smtClean="0">
                <a:solidFill>
                  <a:schemeClr val="accent1">
                    <a:lumMod val="50000"/>
                  </a:schemeClr>
                </a:solidFill>
              </a:rPr>
              <a:t>Total:  $620,000</a:t>
            </a:r>
          </a:p>
          <a:p>
            <a:r>
              <a:rPr lang="en-US" sz="2400" dirty="0" smtClean="0">
                <a:solidFill>
                  <a:schemeClr val="accent1">
                    <a:lumMod val="50000"/>
                  </a:schemeClr>
                </a:solidFill>
              </a:rPr>
              <a:t>After Value  </a:t>
            </a:r>
            <a:r>
              <a:rPr lang="en-US" sz="2400" dirty="0">
                <a:solidFill>
                  <a:schemeClr val="accent1">
                    <a:lumMod val="50000"/>
                  </a:schemeClr>
                </a:solidFill>
              </a:rPr>
              <a:t>(Fee Simple vs. Leased Fee</a:t>
            </a:r>
            <a:r>
              <a:rPr lang="en-US" sz="2400" dirty="0" smtClean="0">
                <a:solidFill>
                  <a:schemeClr val="accent1">
                    <a:lumMod val="50000"/>
                  </a:schemeClr>
                </a:solidFill>
              </a:rPr>
              <a:t>)</a:t>
            </a:r>
          </a:p>
          <a:p>
            <a:pPr lvl="1"/>
            <a:r>
              <a:rPr lang="en-US" sz="2000" dirty="0" smtClean="0">
                <a:solidFill>
                  <a:schemeClr val="accent1">
                    <a:lumMod val="50000"/>
                  </a:schemeClr>
                </a:solidFill>
              </a:rPr>
              <a:t>No change to lease or income stream</a:t>
            </a:r>
            <a:endParaRPr lang="en-US" sz="2000" dirty="0">
              <a:solidFill>
                <a:schemeClr val="accent1">
                  <a:lumMod val="50000"/>
                </a:schemeClr>
              </a:solidFill>
            </a:endParaRPr>
          </a:p>
          <a:p>
            <a:pPr lvl="1"/>
            <a:r>
              <a:rPr lang="en-US" sz="2000" dirty="0">
                <a:solidFill>
                  <a:schemeClr val="accent1">
                    <a:lumMod val="50000"/>
                  </a:schemeClr>
                </a:solidFill>
              </a:rPr>
              <a:t>Sales Comparison Approach (But really driven by Income Approach: $375,000 ÷ 6.0% = $6,250,000 or $417 </a:t>
            </a:r>
            <a:r>
              <a:rPr lang="en-US" sz="2000" dirty="0" err="1">
                <a:solidFill>
                  <a:schemeClr val="accent1">
                    <a:lumMod val="50000"/>
                  </a:schemeClr>
                </a:solidFill>
              </a:rPr>
              <a:t>psf</a:t>
            </a:r>
            <a:r>
              <a:rPr lang="en-US" sz="2000" dirty="0">
                <a:solidFill>
                  <a:schemeClr val="accent1">
                    <a:lumMod val="50000"/>
                  </a:schemeClr>
                </a:solidFill>
              </a:rPr>
              <a:t>)</a:t>
            </a:r>
          </a:p>
          <a:p>
            <a:pPr lvl="1"/>
            <a:r>
              <a:rPr lang="en-US" sz="2000" dirty="0">
                <a:solidFill>
                  <a:schemeClr val="accent1">
                    <a:lumMod val="50000"/>
                  </a:schemeClr>
                </a:solidFill>
              </a:rPr>
              <a:t>Allocation of Value:	</a:t>
            </a:r>
          </a:p>
          <a:p>
            <a:pPr lvl="2"/>
            <a:r>
              <a:rPr lang="en-US" sz="1600" dirty="0">
                <a:solidFill>
                  <a:schemeClr val="accent1">
                    <a:lumMod val="50000"/>
                  </a:schemeClr>
                </a:solidFill>
              </a:rPr>
              <a:t>Land </a:t>
            </a:r>
            <a:r>
              <a:rPr lang="en-US" sz="1600" dirty="0" smtClean="0">
                <a:solidFill>
                  <a:schemeClr val="accent1">
                    <a:lumMod val="50000"/>
                  </a:schemeClr>
                </a:solidFill>
              </a:rPr>
              <a:t>(3.0 acres </a:t>
            </a:r>
            <a:r>
              <a:rPr lang="en-US" sz="1600" dirty="0">
                <a:solidFill>
                  <a:schemeClr val="accent1">
                    <a:lumMod val="50000"/>
                  </a:schemeClr>
                </a:solidFill>
              </a:rPr>
              <a:t>at $400,000/ac.):  </a:t>
            </a:r>
            <a:r>
              <a:rPr lang="en-US" sz="1600" dirty="0" smtClean="0">
                <a:solidFill>
                  <a:schemeClr val="accent1">
                    <a:lumMod val="50000"/>
                  </a:schemeClr>
                </a:solidFill>
              </a:rPr>
              <a:t>$1,200,000</a:t>
            </a:r>
            <a:endParaRPr lang="en-US" sz="1600" dirty="0">
              <a:solidFill>
                <a:schemeClr val="accent1">
                  <a:lumMod val="50000"/>
                </a:schemeClr>
              </a:solidFill>
            </a:endParaRPr>
          </a:p>
          <a:p>
            <a:pPr lvl="2"/>
            <a:r>
              <a:rPr lang="en-US" sz="1600" dirty="0">
                <a:solidFill>
                  <a:schemeClr val="accent1">
                    <a:lumMod val="50000"/>
                  </a:schemeClr>
                </a:solidFill>
              </a:rPr>
              <a:t>Improvements:  </a:t>
            </a:r>
            <a:r>
              <a:rPr lang="en-US" sz="1600" dirty="0" smtClean="0">
                <a:solidFill>
                  <a:schemeClr val="accent1">
                    <a:lumMod val="50000"/>
                  </a:schemeClr>
                </a:solidFill>
              </a:rPr>
              <a:t>$5,050,000</a:t>
            </a:r>
            <a:endParaRPr lang="en-US" sz="1600" dirty="0">
              <a:solidFill>
                <a:schemeClr val="accent1">
                  <a:lumMod val="50000"/>
                </a:schemeClr>
              </a:solidFill>
            </a:endParaRPr>
          </a:p>
          <a:p>
            <a:pPr lvl="2"/>
            <a:r>
              <a:rPr lang="en-US" sz="1600" dirty="0">
                <a:solidFill>
                  <a:schemeClr val="accent1">
                    <a:lumMod val="50000"/>
                  </a:schemeClr>
                </a:solidFill>
              </a:rPr>
              <a:t>Total:  $6,250,000</a:t>
            </a:r>
          </a:p>
          <a:p>
            <a:endParaRPr lang="en-US" sz="2000" dirty="0" smtClean="0">
              <a:solidFill>
                <a:schemeClr val="accent1">
                  <a:lumMod val="50000"/>
                </a:schemeClr>
              </a:solidFill>
            </a:endParaRPr>
          </a:p>
          <a:p>
            <a:endParaRPr lang="en-US" sz="2400" dirty="0">
              <a:solidFill>
                <a:schemeClr val="accent1">
                  <a:lumMod val="50000"/>
                </a:schemeClr>
              </a:solidFill>
            </a:endParaRPr>
          </a:p>
          <a:p>
            <a:endParaRPr lang="en-US" dirty="0"/>
          </a:p>
        </p:txBody>
      </p:sp>
      <p:sp>
        <p:nvSpPr>
          <p:cNvPr id="9" name="Content Placeholder 4"/>
          <p:cNvSpPr txBox="1">
            <a:spLocks/>
          </p:cNvSpPr>
          <p:nvPr/>
        </p:nvSpPr>
        <p:spPr>
          <a:xfrm>
            <a:off x="770461" y="670604"/>
            <a:ext cx="7380185" cy="6552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r>
              <a:rPr lang="is-IS" sz="4000" b="1" dirty="0" smtClean="0">
                <a:solidFill>
                  <a:srgbClr val="003779"/>
                </a:solidFill>
                <a:latin typeface="Arial"/>
                <a:cs typeface="Arial"/>
              </a:rPr>
              <a:t>Drugstore Example</a:t>
            </a:r>
            <a:endParaRPr lang="en-US" sz="4000" b="1" dirty="0">
              <a:solidFill>
                <a:srgbClr val="003779"/>
              </a:solidFill>
              <a:latin typeface="Arial"/>
              <a:cs typeface="Arial"/>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75166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3523" y="1798320"/>
            <a:ext cx="7079997" cy="1066800"/>
          </a:xfrm>
        </p:spPr>
        <p:txBody>
          <a:bodyPr/>
          <a:lstStyle/>
          <a:p>
            <a:pPr marL="228600" indent="0" algn="ctr">
              <a:lnSpc>
                <a:spcPct val="80000"/>
              </a:lnSpc>
              <a:buNone/>
            </a:pPr>
            <a:r>
              <a:rPr lang="is-IS" sz="4000" b="1" dirty="0" smtClean="0">
                <a:solidFill>
                  <a:srgbClr val="003779"/>
                </a:solidFill>
                <a:latin typeface="Arial"/>
                <a:cs typeface="Arial"/>
              </a:rPr>
              <a:t>Other Issues</a:t>
            </a:r>
            <a:endParaRPr lang="en-US" sz="4000" b="1" dirty="0">
              <a:solidFill>
                <a:srgbClr val="003779"/>
              </a:solidFill>
              <a:latin typeface="Arial"/>
              <a:cs typeface="Arial"/>
            </a:endParaRPr>
          </a:p>
        </p:txBody>
      </p:sp>
      <p:sp>
        <p:nvSpPr>
          <p:cNvPr id="6" name="Content Placeholder 4"/>
          <p:cNvSpPr txBox="1">
            <a:spLocks/>
          </p:cNvSpPr>
          <p:nvPr/>
        </p:nvSpPr>
        <p:spPr>
          <a:xfrm>
            <a:off x="761994" y="2360645"/>
            <a:ext cx="8229600" cy="32459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200" dirty="0">
              <a:solidFill>
                <a:srgbClr val="000000"/>
              </a:solidFill>
              <a:latin typeface="Arial"/>
              <a:cs typeface="Arial"/>
            </a:endParaRPr>
          </a:p>
        </p:txBody>
      </p:sp>
      <p:sp>
        <p:nvSpPr>
          <p:cNvPr id="7" name="Content Placeholder 4"/>
          <p:cNvSpPr txBox="1">
            <a:spLocks/>
          </p:cNvSpPr>
          <p:nvPr/>
        </p:nvSpPr>
        <p:spPr>
          <a:xfrm>
            <a:off x="761994" y="1533622"/>
            <a:ext cx="7447286" cy="40729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71500"/>
            <a:endParaRPr lang="en-US" sz="2400" dirty="0">
              <a:solidFill>
                <a:srgbClr val="000000"/>
              </a:solidFill>
              <a:cs typeface="Arial"/>
            </a:endParaRPr>
          </a:p>
        </p:txBody>
      </p:sp>
      <p:sp>
        <p:nvSpPr>
          <p:cNvPr id="14" name="Content Placeholder 4"/>
          <p:cNvSpPr txBox="1">
            <a:spLocks/>
          </p:cNvSpPr>
          <p:nvPr/>
        </p:nvSpPr>
        <p:spPr>
          <a:xfrm>
            <a:off x="2223123" y="1452389"/>
            <a:ext cx="4512918" cy="97954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r>
              <a:rPr lang="en-US" sz="1400" dirty="0">
                <a:solidFill>
                  <a:srgbClr val="003779"/>
                </a:solidFill>
                <a:latin typeface="Arial"/>
                <a:cs typeface="Arial"/>
              </a:rPr>
              <a:t>	</a:t>
            </a:r>
            <a:endParaRPr lang="en-US" sz="1400" dirty="0">
              <a:solidFill>
                <a:srgbClr val="000000"/>
              </a:solidFill>
              <a:latin typeface="Arial"/>
              <a:cs typeface="Arial"/>
            </a:endParaRPr>
          </a:p>
        </p:txBody>
      </p:sp>
      <p:sp>
        <p:nvSpPr>
          <p:cNvPr id="9" name="Content Placeholder 4"/>
          <p:cNvSpPr txBox="1">
            <a:spLocks/>
          </p:cNvSpPr>
          <p:nvPr/>
        </p:nvSpPr>
        <p:spPr>
          <a:xfrm>
            <a:off x="914394" y="2513045"/>
            <a:ext cx="8229600" cy="32459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200" dirty="0">
              <a:solidFill>
                <a:srgbClr val="000000"/>
              </a:solidFill>
              <a:latin typeface="Arial"/>
              <a:cs typeface="Arial"/>
            </a:endParaRPr>
          </a:p>
        </p:txBody>
      </p:sp>
      <p:pic>
        <p:nvPicPr>
          <p:cNvPr id="10" name="Picture 9"/>
          <p:cNvPicPr/>
          <p:nvPr/>
        </p:nvPicPr>
        <p:blipFill>
          <a:blip r:embed="rId3">
            <a:extLst>
              <a:ext uri="{28A0092B-C50C-407E-A947-70E740481C1C}">
                <a14:useLocalDpi xmlns:a14="http://schemas.microsoft.com/office/drawing/2010/main" val="0"/>
              </a:ext>
            </a:extLst>
          </a:blip>
          <a:stretch>
            <a:fillRect/>
          </a:stretch>
        </p:blipFill>
        <p:spPr bwMode="auto">
          <a:xfrm>
            <a:off x="416554" y="5892800"/>
            <a:ext cx="1442726" cy="487680"/>
          </a:xfrm>
          <a:prstGeom prst="rect">
            <a:avLst/>
          </a:prstGeom>
          <a:noFill/>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00145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51" y="697061"/>
            <a:ext cx="8229600" cy="990918"/>
          </a:xfrm>
        </p:spPr>
        <p:txBody>
          <a:bodyPr/>
          <a:lstStyle/>
          <a:p>
            <a:r>
              <a:rPr lang="en-US" dirty="0" smtClean="0">
                <a:latin typeface="Segoe UI" panose="020B0502040204020203" pitchFamily="34" charset="0"/>
                <a:ea typeface="Segoe UI" panose="020B0502040204020203" pitchFamily="34" charset="0"/>
                <a:cs typeface="Segoe UI" panose="020B0502040204020203" pitchFamily="34" charset="0"/>
              </a:rPr>
              <a:t>Consequential Damages</a:t>
            </a: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457200" y="1869440"/>
            <a:ext cx="8229600" cy="4256723"/>
          </a:xfrm>
        </p:spPr>
        <p:txBody>
          <a:bodyPr/>
          <a:lstStyle/>
          <a:p>
            <a:r>
              <a:rPr lang="en-US" sz="2400" dirty="0" smtClean="0">
                <a:latin typeface="Segoe UI" panose="020B0502040204020203" pitchFamily="34" charset="0"/>
                <a:ea typeface="Segoe UI" panose="020B0502040204020203" pitchFamily="34" charset="0"/>
                <a:cs typeface="Segoe UI" panose="020B0502040204020203" pitchFamily="34" charset="0"/>
              </a:rPr>
              <a:t>Per Eaton, consequential damages are damages “arising as a consequence of a taking and/or construction on other  lands.”</a:t>
            </a:r>
          </a:p>
          <a:p>
            <a:r>
              <a:rPr lang="en-US" sz="2400" dirty="0" smtClean="0">
                <a:latin typeface="Segoe UI" panose="020B0502040204020203" pitchFamily="34" charset="0"/>
                <a:ea typeface="Segoe UI" panose="020B0502040204020203" pitchFamily="34" charset="0"/>
                <a:cs typeface="Segoe UI" panose="020B0502040204020203" pitchFamily="34" charset="0"/>
              </a:rPr>
              <a:t>Generally non-compensable.</a:t>
            </a:r>
          </a:p>
          <a:p>
            <a:r>
              <a:rPr lang="en-US" sz="2400" dirty="0" smtClean="0">
                <a:latin typeface="Segoe UI" panose="020B0502040204020203" pitchFamily="34" charset="0"/>
                <a:ea typeface="Segoe UI" panose="020B0502040204020203" pitchFamily="34" charset="0"/>
                <a:cs typeface="Segoe UI" panose="020B0502040204020203" pitchFamily="34" charset="0"/>
              </a:rPr>
              <a:t>Certain items challenged at times such as noise, dust, odors, damage to business, frustration and loss of goodwill.</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680449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894080"/>
          </a:xfrm>
        </p:spPr>
        <p:txBody>
          <a:bodyPr/>
          <a:lstStyle/>
          <a:p>
            <a:r>
              <a:rPr lang="is-IS" b="1" dirty="0">
                <a:solidFill>
                  <a:srgbClr val="003779"/>
                </a:solidFill>
                <a:latin typeface="Arial"/>
                <a:cs typeface="Arial"/>
              </a:rPr>
              <a:t>Other Issues</a:t>
            </a:r>
            <a:r>
              <a:rPr lang="en-US" b="1" dirty="0">
                <a:solidFill>
                  <a:srgbClr val="003779"/>
                </a:solidFill>
                <a:latin typeface="Arial"/>
                <a:cs typeface="Arial"/>
              </a:rPr>
              <a:t/>
            </a:r>
            <a:br>
              <a:rPr lang="en-US" b="1" dirty="0">
                <a:solidFill>
                  <a:srgbClr val="003779"/>
                </a:solidFill>
                <a:latin typeface="Arial"/>
                <a:cs typeface="Arial"/>
              </a:rPr>
            </a:br>
            <a:endParaRPr lang="en-US" dirty="0"/>
          </a:p>
        </p:txBody>
      </p:sp>
      <p:sp>
        <p:nvSpPr>
          <p:cNvPr id="5" name="Content Placeholder 4"/>
          <p:cNvSpPr>
            <a:spLocks noGrp="1"/>
          </p:cNvSpPr>
          <p:nvPr>
            <p:ph idx="1"/>
          </p:nvPr>
        </p:nvSpPr>
        <p:spPr>
          <a:xfrm>
            <a:off x="457200" y="2360645"/>
            <a:ext cx="8229600" cy="3765518"/>
          </a:xfrm>
        </p:spPr>
        <p:txBody>
          <a:bodyPr/>
          <a:lstStyle/>
          <a:p>
            <a:pPr marL="800100" indent="-571500">
              <a:lnSpc>
                <a:spcPct val="80000"/>
              </a:lnSpc>
            </a:pPr>
            <a:r>
              <a:rPr lang="en-US" sz="4000" b="1" dirty="0" smtClean="0">
                <a:solidFill>
                  <a:srgbClr val="003779"/>
                </a:solidFill>
                <a:latin typeface="Arial"/>
                <a:cs typeface="Arial"/>
              </a:rPr>
              <a:t>Dehydration</a:t>
            </a:r>
          </a:p>
          <a:p>
            <a:pPr marL="800100" indent="-571500">
              <a:lnSpc>
                <a:spcPct val="80000"/>
              </a:lnSpc>
            </a:pPr>
            <a:r>
              <a:rPr lang="en-US" sz="4000" b="1" dirty="0" smtClean="0">
                <a:solidFill>
                  <a:srgbClr val="003779"/>
                </a:solidFill>
                <a:latin typeface="Arial"/>
                <a:cs typeface="Arial"/>
              </a:rPr>
              <a:t>Hunger</a:t>
            </a:r>
          </a:p>
          <a:p>
            <a:pPr marL="800100" indent="-571500">
              <a:lnSpc>
                <a:spcPct val="80000"/>
              </a:lnSpc>
            </a:pPr>
            <a:r>
              <a:rPr lang="en-US" sz="4000" b="1" dirty="0" smtClean="0">
                <a:solidFill>
                  <a:srgbClr val="003779"/>
                </a:solidFill>
                <a:latin typeface="Arial"/>
                <a:cs typeface="Arial"/>
              </a:rPr>
              <a:t>Thirst</a:t>
            </a:r>
            <a:endParaRPr lang="en-US" sz="4000" b="1" dirty="0">
              <a:solidFill>
                <a:srgbClr val="003779"/>
              </a:solidFill>
              <a:latin typeface="Arial"/>
              <a:cs typeface="Arial"/>
            </a:endParaRPr>
          </a:p>
        </p:txBody>
      </p:sp>
      <p:sp>
        <p:nvSpPr>
          <p:cNvPr id="6" name="Content Placeholder 4"/>
          <p:cNvSpPr txBox="1">
            <a:spLocks/>
          </p:cNvSpPr>
          <p:nvPr/>
        </p:nvSpPr>
        <p:spPr>
          <a:xfrm>
            <a:off x="761994" y="2360645"/>
            <a:ext cx="8229600" cy="32459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200" dirty="0">
              <a:solidFill>
                <a:srgbClr val="000000"/>
              </a:solidFill>
              <a:latin typeface="Arial"/>
              <a:cs typeface="Arial"/>
            </a:endParaRPr>
          </a:p>
        </p:txBody>
      </p:sp>
      <p:sp>
        <p:nvSpPr>
          <p:cNvPr id="7" name="Content Placeholder 4"/>
          <p:cNvSpPr txBox="1">
            <a:spLocks/>
          </p:cNvSpPr>
          <p:nvPr/>
        </p:nvSpPr>
        <p:spPr>
          <a:xfrm>
            <a:off x="761994" y="1533622"/>
            <a:ext cx="7447286" cy="40729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71500"/>
            <a:endParaRPr lang="en-US" sz="2400" dirty="0">
              <a:solidFill>
                <a:srgbClr val="000000"/>
              </a:solidFill>
              <a:cs typeface="Arial"/>
            </a:endParaRPr>
          </a:p>
        </p:txBody>
      </p:sp>
      <p:sp>
        <p:nvSpPr>
          <p:cNvPr id="14" name="Content Placeholder 4"/>
          <p:cNvSpPr txBox="1">
            <a:spLocks/>
          </p:cNvSpPr>
          <p:nvPr/>
        </p:nvSpPr>
        <p:spPr>
          <a:xfrm>
            <a:off x="2223123" y="1452389"/>
            <a:ext cx="4512918" cy="97954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r>
              <a:rPr lang="en-US" sz="1400" dirty="0">
                <a:solidFill>
                  <a:srgbClr val="003779"/>
                </a:solidFill>
                <a:latin typeface="Arial"/>
                <a:cs typeface="Arial"/>
              </a:rPr>
              <a:t>	</a:t>
            </a:r>
            <a:endParaRPr lang="en-US" sz="1400" dirty="0">
              <a:solidFill>
                <a:srgbClr val="000000"/>
              </a:solidFill>
              <a:latin typeface="Arial"/>
              <a:cs typeface="Arial"/>
            </a:endParaRPr>
          </a:p>
        </p:txBody>
      </p:sp>
      <p:sp>
        <p:nvSpPr>
          <p:cNvPr id="9" name="Content Placeholder 4"/>
          <p:cNvSpPr txBox="1">
            <a:spLocks/>
          </p:cNvSpPr>
          <p:nvPr/>
        </p:nvSpPr>
        <p:spPr>
          <a:xfrm>
            <a:off x="914394" y="2513045"/>
            <a:ext cx="8229600" cy="32459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200" dirty="0">
              <a:solidFill>
                <a:srgbClr val="000000"/>
              </a:solidFill>
              <a:latin typeface="Arial"/>
              <a:cs typeface="Arial"/>
            </a:endParaRPr>
          </a:p>
        </p:txBody>
      </p:sp>
      <p:pic>
        <p:nvPicPr>
          <p:cNvPr id="10" name="Picture 9"/>
          <p:cNvPicPr/>
          <p:nvPr/>
        </p:nvPicPr>
        <p:blipFill>
          <a:blip r:embed="rId3">
            <a:extLst>
              <a:ext uri="{28A0092B-C50C-407E-A947-70E740481C1C}">
                <a14:useLocalDpi xmlns:a14="http://schemas.microsoft.com/office/drawing/2010/main" val="0"/>
              </a:ext>
            </a:extLst>
          </a:blip>
          <a:stretch>
            <a:fillRect/>
          </a:stretch>
        </p:blipFill>
        <p:spPr bwMode="auto">
          <a:xfrm>
            <a:off x="416554" y="5892800"/>
            <a:ext cx="1442726" cy="487680"/>
          </a:xfrm>
          <a:prstGeom prst="rect">
            <a:avLst/>
          </a:prstGeom>
          <a:noFill/>
        </p:spPr>
      </p:pic>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831971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450850" y="2663817"/>
            <a:ext cx="8051800" cy="3313901"/>
          </a:xfrm>
          <a:prstGeom prst="rect">
            <a:avLst/>
          </a:prstGeom>
        </p:spPr>
        <p:txBody>
          <a:bodyPr/>
          <a:lstStyle/>
          <a:p>
            <a:pPr marL="0" indent="0" algn="l">
              <a:buNone/>
            </a:pPr>
            <a:r>
              <a:rPr lang="en-US" sz="4300" b="1"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The End … Thank You</a:t>
            </a:r>
            <a:endParaRPr lang="en-US" sz="4300" b="1"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l">
              <a:lnSpc>
                <a:spcPct val="80000"/>
              </a:lnSpc>
              <a:buNone/>
            </a:pPr>
            <a:endPar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l">
              <a:lnSpc>
                <a:spcPct val="80000"/>
              </a:lnSpc>
              <a:buNone/>
            </a:pPr>
            <a:r>
              <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S. Steven Vitale, MAI</a:t>
            </a:r>
            <a:endParaRPr lang="en-US"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l">
              <a:lnSpc>
                <a:spcPct val="80000"/>
              </a:lnSpc>
              <a:buNone/>
            </a:pPr>
            <a:r>
              <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svitale@valbridge.com</a:t>
            </a:r>
          </a:p>
          <a:p>
            <a:pPr marL="0" indent="0" algn="l">
              <a:lnSpc>
                <a:spcPct val="80000"/>
              </a:lnSpc>
              <a:buNone/>
            </a:pPr>
            <a:r>
              <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262-782-7990 </a:t>
            </a:r>
          </a:p>
          <a:p>
            <a:pPr marL="0" indent="0" algn="l">
              <a:lnSpc>
                <a:spcPct val="80000"/>
              </a:lnSpc>
              <a:buNone/>
            </a:pPr>
            <a:r>
              <a:rPr lang="en-US"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valbridge.com</a:t>
            </a:r>
            <a:endParaRPr lang="en-US"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725487" y="811530"/>
            <a:ext cx="2944813" cy="1179830"/>
          </a:xfrm>
          <a:prstGeom prst="rect">
            <a:avLst/>
          </a:prstGeom>
          <a:noFill/>
        </p:spPr>
      </p:pic>
    </p:spTree>
    <p:extLst>
      <p:ext uri="{BB962C8B-B14F-4D97-AF65-F5344CB8AC3E}">
        <p14:creationId xmlns:p14="http://schemas.microsoft.com/office/powerpoint/2010/main" val="110059357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711518"/>
            <a:ext cx="8229600" cy="1143000"/>
          </a:xfrm>
        </p:spPr>
        <p:txBody>
          <a:bodyPr/>
          <a:lstStyle/>
          <a:p>
            <a:r>
              <a:rPr lang="en-US" dirty="0" smtClean="0">
                <a:latin typeface="Segoe UI" panose="020B0502040204020203" pitchFamily="34" charset="0"/>
                <a:ea typeface="Segoe UI" panose="020B0502040204020203" pitchFamily="34" charset="0"/>
                <a:cs typeface="Segoe UI" panose="020B0502040204020203" pitchFamily="34" charset="0"/>
              </a:rPr>
              <a:t>Cost to Cure</a:t>
            </a:r>
            <a:br>
              <a:rPr lang="en-US" dirty="0" smtClean="0">
                <a:latin typeface="Segoe UI" panose="020B0502040204020203" pitchFamily="34" charset="0"/>
                <a:ea typeface="Segoe UI" panose="020B0502040204020203" pitchFamily="34" charset="0"/>
                <a:cs typeface="Segoe UI" panose="020B0502040204020203" pitchFamily="34" charset="0"/>
              </a:rPr>
            </a:br>
            <a:endParaRPr lang="en-US" sz="20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idx="1"/>
          </p:nvPr>
        </p:nvSpPr>
        <p:spPr/>
        <p:txBody>
          <a:bodyPr/>
          <a:lstStyle/>
          <a:p>
            <a:r>
              <a:rPr lang="en-US" sz="3000" dirty="0" smtClean="0"/>
              <a:t>Applied when remainder has suffered damage that can be corrected, both physically and economically.</a:t>
            </a:r>
          </a:p>
          <a:p>
            <a:r>
              <a:rPr lang="en-US" sz="3000" dirty="0" smtClean="0">
                <a:latin typeface="Segoe UI" panose="020B0502040204020203" pitchFamily="34" charset="0"/>
                <a:ea typeface="Segoe UI" panose="020B0502040204020203" pitchFamily="34" charset="0"/>
                <a:cs typeface="Segoe UI" panose="020B0502040204020203" pitchFamily="34" charset="0"/>
              </a:rPr>
              <a:t>Cost to cure cannot exceed diminution of value as uncured After Value.</a:t>
            </a:r>
          </a:p>
          <a:p>
            <a:r>
              <a:rPr lang="en-US" sz="3000" dirty="0" smtClean="0">
                <a:latin typeface="Segoe UI" panose="020B0502040204020203" pitchFamily="34" charset="0"/>
                <a:ea typeface="Segoe UI" panose="020B0502040204020203" pitchFamily="34" charset="0"/>
                <a:cs typeface="Segoe UI" panose="020B0502040204020203" pitchFamily="34" charset="0"/>
              </a:rPr>
              <a:t>Uncured After Value frequently very difficult to measure accurately due to lack of appropriate market data.</a:t>
            </a:r>
            <a:endParaRPr lang="en-US" sz="3000" dirty="0">
              <a:latin typeface="Segoe UI" panose="020B0502040204020203" pitchFamily="34" charset="0"/>
              <a:ea typeface="Segoe UI" panose="020B0502040204020203" pitchFamily="34" charset="0"/>
              <a:cs typeface="Segoe UI" panose="020B0502040204020203" pitchFamily="34" charset="0"/>
            </a:endParaRPr>
          </a:p>
        </p:txBody>
      </p:sp>
      <p:sp>
        <p:nvSpPr>
          <p:cNvPr id="5" name="Text Placeholder 4"/>
          <p:cNvSpPr>
            <a:spLocks noGrp="1"/>
          </p:cNvSpPr>
          <p:nvPr>
            <p:ph type="body" sz="quarter" idx="4294967295"/>
          </p:nvPr>
        </p:nvSpPr>
        <p:spPr>
          <a:xfrm>
            <a:off x="5405120" y="913765"/>
            <a:ext cx="3088640" cy="406400"/>
          </a:xfrm>
          <a:prstGeom prst="rect">
            <a:avLst/>
          </a:prstGeom>
        </p:spPr>
        <p:txBody>
          <a:bodyPr/>
          <a:lstStyle/>
          <a:p>
            <a:pPr marL="0" indent="0">
              <a:buNone/>
            </a:pPr>
            <a:endParaRPr lang="en-US" dirty="0">
              <a:latin typeface="Segoe UI" panose="020B0502040204020203" pitchFamily="34" charset="0"/>
              <a:ea typeface="Segoe UI" panose="020B0502040204020203" pitchFamily="34" charset="0"/>
              <a:cs typeface="Segoe UI" panose="020B0502040204020203"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bwMode="auto">
          <a:xfrm>
            <a:off x="794591" y="5842000"/>
            <a:ext cx="1430449" cy="496569"/>
          </a:xfrm>
          <a:prstGeom prst="rect">
            <a:avLst/>
          </a:prstGeom>
          <a:noFill/>
        </p:spPr>
      </p:pic>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30628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720"/>
            <a:ext cx="8229600" cy="990918"/>
          </a:xfrm>
        </p:spPr>
        <p:txBody>
          <a:bodyPr/>
          <a:lstStyle/>
          <a:p>
            <a:r>
              <a:rPr lang="en-US" dirty="0" smtClean="0">
                <a:latin typeface="Segoe UI" panose="020B0502040204020203" pitchFamily="34" charset="0"/>
                <a:ea typeface="Segoe UI" panose="020B0502040204020203" pitchFamily="34" charset="0"/>
                <a:cs typeface="Segoe UI" panose="020B0502040204020203" pitchFamily="34" charset="0"/>
              </a:rPr>
              <a:t>Cost to Cure</a:t>
            </a:r>
            <a:br>
              <a:rPr lang="en-US" dirty="0" smtClean="0">
                <a:latin typeface="Segoe UI" panose="020B0502040204020203" pitchFamily="34" charset="0"/>
                <a:ea typeface="Segoe UI" panose="020B0502040204020203" pitchFamily="34" charset="0"/>
                <a:cs typeface="Segoe UI" panose="020B0502040204020203" pitchFamily="34" charset="0"/>
              </a:rPr>
            </a:br>
            <a:endParaRPr lang="en-US" sz="20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idx="1"/>
          </p:nvPr>
        </p:nvSpPr>
        <p:spPr>
          <a:xfrm>
            <a:off x="457200" y="1391920"/>
            <a:ext cx="8229600" cy="4815523"/>
          </a:xfrm>
        </p:spPr>
        <p:txBody>
          <a:bodyPr/>
          <a:lstStyle/>
          <a:p>
            <a:r>
              <a:rPr lang="en-US" sz="3000" dirty="0" smtClean="0">
                <a:latin typeface="Segoe UI" panose="020B0502040204020203" pitchFamily="34" charset="0"/>
                <a:ea typeface="Segoe UI" panose="020B0502040204020203" pitchFamily="34" charset="0"/>
                <a:cs typeface="Segoe UI" panose="020B0502040204020203" pitchFamily="34" charset="0"/>
              </a:rPr>
              <a:t>Per Eaton:  If a property with a deficiency is placed on the market, both the buyer and seller will consider the cost to cure the deficiency, if it is physically and economically curable. The price at which the property will sell is the value of the property as deficient or the value of the property without the deficiency minus the cost to cure the deficiency, whichever is higher.</a:t>
            </a:r>
            <a:endParaRPr lang="en-US" sz="3000" dirty="0">
              <a:latin typeface="Segoe UI" panose="020B0502040204020203" pitchFamily="34" charset="0"/>
              <a:ea typeface="Segoe UI" panose="020B0502040204020203" pitchFamily="34" charset="0"/>
              <a:cs typeface="Segoe UI" panose="020B0502040204020203" pitchFamily="34" charset="0"/>
            </a:endParaRPr>
          </a:p>
        </p:txBody>
      </p:sp>
      <p:sp>
        <p:nvSpPr>
          <p:cNvPr id="5" name="Text Placeholder 4"/>
          <p:cNvSpPr>
            <a:spLocks noGrp="1"/>
          </p:cNvSpPr>
          <p:nvPr>
            <p:ph type="body" sz="quarter" idx="4294967295"/>
          </p:nvPr>
        </p:nvSpPr>
        <p:spPr>
          <a:xfrm>
            <a:off x="5405120" y="913765"/>
            <a:ext cx="3088640" cy="406400"/>
          </a:xfrm>
          <a:prstGeom prst="rect">
            <a:avLst/>
          </a:prstGeom>
        </p:spPr>
        <p:txBody>
          <a:bodyPr/>
          <a:lstStyle/>
          <a:p>
            <a:pPr marL="0" indent="0">
              <a:buNone/>
            </a:pPr>
            <a:endParaRPr lang="en-US" dirty="0">
              <a:latin typeface="Segoe UI" panose="020B0502040204020203" pitchFamily="34" charset="0"/>
              <a:ea typeface="Segoe UI" panose="020B0502040204020203" pitchFamily="34" charset="0"/>
              <a:cs typeface="Segoe UI" panose="020B0502040204020203"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bwMode="auto">
          <a:xfrm>
            <a:off x="794591" y="5842000"/>
            <a:ext cx="1430449" cy="496569"/>
          </a:xfrm>
          <a:prstGeom prst="rect">
            <a:avLst/>
          </a:prstGeom>
          <a:noFill/>
        </p:spPr>
      </p:pic>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45433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5598"/>
            <a:ext cx="8229600" cy="1143000"/>
          </a:xfrm>
        </p:spPr>
        <p:txBody>
          <a:bodyPr/>
          <a:lstStyle/>
          <a:p>
            <a:r>
              <a:rPr lang="en-US" dirty="0" smtClean="0">
                <a:latin typeface="Segoe UI" panose="020B0502040204020203" pitchFamily="34" charset="0"/>
                <a:ea typeface="Segoe UI" panose="020B0502040204020203" pitchFamily="34" charset="0"/>
                <a:cs typeface="Segoe UI" panose="020B0502040204020203" pitchFamily="34" charset="0"/>
              </a:rPr>
              <a:t>Surplus vs. Excess Land</a:t>
            </a:r>
            <a:br>
              <a:rPr lang="en-US" dirty="0" smtClean="0">
                <a:latin typeface="Segoe UI" panose="020B0502040204020203" pitchFamily="34" charset="0"/>
                <a:ea typeface="Segoe UI" panose="020B0502040204020203" pitchFamily="34" charset="0"/>
                <a:cs typeface="Segoe UI" panose="020B0502040204020203" pitchFamily="34" charset="0"/>
              </a:rPr>
            </a:br>
            <a:r>
              <a:rPr lang="en-US" sz="2000" dirty="0">
                <a:latin typeface="Segoe UI" panose="020B0502040204020203" pitchFamily="34" charset="0"/>
                <a:ea typeface="Segoe UI" panose="020B0502040204020203" pitchFamily="34" charset="0"/>
                <a:cs typeface="Segoe UI" panose="020B0502040204020203" pitchFamily="34" charset="0"/>
              </a:rPr>
              <a:t>Dictionary of Real Estate Appraisal, 5</a:t>
            </a:r>
            <a:r>
              <a:rPr lang="en-US" sz="2000" baseline="30000" dirty="0">
                <a:latin typeface="Segoe UI" panose="020B0502040204020203" pitchFamily="34" charset="0"/>
                <a:ea typeface="Segoe UI" panose="020B0502040204020203" pitchFamily="34" charset="0"/>
                <a:cs typeface="Segoe UI" panose="020B0502040204020203" pitchFamily="34" charset="0"/>
              </a:rPr>
              <a:t>th</a:t>
            </a:r>
            <a:r>
              <a:rPr lang="en-US" sz="2000" dirty="0">
                <a:latin typeface="Segoe UI" panose="020B0502040204020203" pitchFamily="34" charset="0"/>
                <a:ea typeface="Segoe UI" panose="020B0502040204020203" pitchFamily="34" charset="0"/>
                <a:cs typeface="Segoe UI" panose="020B0502040204020203" pitchFamily="34" charset="0"/>
              </a:rPr>
              <a:t> Edition </a:t>
            </a:r>
          </a:p>
        </p:txBody>
      </p:sp>
      <p:sp>
        <p:nvSpPr>
          <p:cNvPr id="3" name="Text Placeholder 2"/>
          <p:cNvSpPr>
            <a:spLocks noGrp="1"/>
          </p:cNvSpPr>
          <p:nvPr>
            <p:ph type="body" idx="1"/>
          </p:nvPr>
        </p:nvSpPr>
        <p:spPr>
          <a:xfrm>
            <a:off x="457200" y="1442720"/>
            <a:ext cx="4040188" cy="477520"/>
          </a:xfrm>
        </p:spPr>
        <p:txBody>
          <a:bodyPr/>
          <a:lstStyle/>
          <a:p>
            <a:r>
              <a:rPr lang="en-US" dirty="0" smtClean="0"/>
              <a:t>	</a:t>
            </a:r>
            <a:r>
              <a:rPr lang="en-US" dirty="0" smtClean="0">
                <a:latin typeface="Segoe UI" panose="020B0502040204020203" pitchFamily="34" charset="0"/>
                <a:ea typeface="Segoe UI" panose="020B0502040204020203" pitchFamily="34" charset="0"/>
                <a:cs typeface="Segoe UI" panose="020B0502040204020203" pitchFamily="34" charset="0"/>
              </a:rPr>
              <a:t>Surplus </a:t>
            </a:r>
            <a:r>
              <a:rPr lang="en-US" dirty="0">
                <a:latin typeface="Segoe UI" panose="020B0502040204020203" pitchFamily="34" charset="0"/>
                <a:ea typeface="Segoe UI" panose="020B0502040204020203" pitchFamily="34" charset="0"/>
                <a:cs typeface="Segoe UI" panose="020B0502040204020203" pitchFamily="34" charset="0"/>
              </a:rPr>
              <a:t>Land</a:t>
            </a:r>
          </a:p>
        </p:txBody>
      </p:sp>
      <p:sp>
        <p:nvSpPr>
          <p:cNvPr id="4" name="Content Placeholder 3"/>
          <p:cNvSpPr>
            <a:spLocks noGrp="1"/>
          </p:cNvSpPr>
          <p:nvPr>
            <p:ph sz="half" idx="2"/>
          </p:nvPr>
        </p:nvSpPr>
        <p:spPr>
          <a:xfrm>
            <a:off x="457200" y="1950720"/>
            <a:ext cx="4040188" cy="4175443"/>
          </a:xfrm>
        </p:spPr>
        <p:txBody>
          <a:bodyPr/>
          <a:lstStyle/>
          <a:p>
            <a:r>
              <a:rPr lang="en-US" sz="2300" dirty="0">
                <a:latin typeface="Segoe UI" panose="020B0502040204020203" pitchFamily="34" charset="0"/>
                <a:ea typeface="Segoe UI" panose="020B0502040204020203" pitchFamily="34" charset="0"/>
                <a:cs typeface="Segoe UI" panose="020B0502040204020203" pitchFamily="34" charset="0"/>
              </a:rPr>
              <a:t>Land that is not currently needed to support the existing improvement but cannot be separated from the property and sold off. Surplus land does not have an independent highest and best use and may or may not contribute value to the improved parcel. </a:t>
            </a:r>
          </a:p>
          <a:p>
            <a:endParaRPr lang="en-US" dirty="0"/>
          </a:p>
        </p:txBody>
      </p:sp>
      <p:sp>
        <p:nvSpPr>
          <p:cNvPr id="5" name="Text Placeholder 4"/>
          <p:cNvSpPr>
            <a:spLocks noGrp="1"/>
          </p:cNvSpPr>
          <p:nvPr>
            <p:ph type="body" sz="quarter" idx="3"/>
          </p:nvPr>
        </p:nvSpPr>
        <p:spPr>
          <a:xfrm>
            <a:off x="4645025" y="1534160"/>
            <a:ext cx="4041775" cy="406400"/>
          </a:xfrm>
        </p:spPr>
        <p:txBody>
          <a:bodyPr/>
          <a:lstStyle/>
          <a:p>
            <a:r>
              <a:rPr lang="en-US" dirty="0" smtClean="0"/>
              <a:t>	</a:t>
            </a:r>
            <a:r>
              <a:rPr lang="en-US" dirty="0" smtClean="0">
                <a:latin typeface="Segoe UI" panose="020B0502040204020203" pitchFamily="34" charset="0"/>
                <a:ea typeface="Segoe UI" panose="020B0502040204020203" pitchFamily="34" charset="0"/>
                <a:cs typeface="Segoe UI" panose="020B0502040204020203" pitchFamily="34" charset="0"/>
              </a:rPr>
              <a:t>Excess </a:t>
            </a:r>
            <a:r>
              <a:rPr lang="en-US" dirty="0">
                <a:latin typeface="Segoe UI" panose="020B0502040204020203" pitchFamily="34" charset="0"/>
                <a:ea typeface="Segoe UI" panose="020B0502040204020203" pitchFamily="34" charset="0"/>
                <a:cs typeface="Segoe UI" panose="020B0502040204020203" pitchFamily="34" charset="0"/>
              </a:rPr>
              <a:t>Land</a:t>
            </a:r>
          </a:p>
        </p:txBody>
      </p:sp>
      <p:sp>
        <p:nvSpPr>
          <p:cNvPr id="6" name="Content Placeholder 5"/>
          <p:cNvSpPr>
            <a:spLocks noGrp="1"/>
          </p:cNvSpPr>
          <p:nvPr>
            <p:ph sz="quarter" idx="4"/>
          </p:nvPr>
        </p:nvSpPr>
        <p:spPr>
          <a:xfrm>
            <a:off x="4645025" y="1960880"/>
            <a:ext cx="4041775" cy="4165283"/>
          </a:xfrm>
        </p:spPr>
        <p:txBody>
          <a:bodyPr/>
          <a:lstStyle/>
          <a:p>
            <a:r>
              <a:rPr lang="en-US" sz="2300" dirty="0">
                <a:latin typeface="Segoe UI" panose="020B0502040204020203" pitchFamily="34" charset="0"/>
                <a:ea typeface="Segoe UI" panose="020B0502040204020203" pitchFamily="34" charset="0"/>
                <a:cs typeface="Segoe UI" panose="020B0502040204020203" pitchFamily="34" charset="0"/>
              </a:rPr>
              <a:t>Land that is not needed to serve or support the existing improvement. The highest and best use of the excess land may or may not be the same as the highest and best use of the improved parcel. Excess land may have the potential to be sold separately and is valued separately. </a:t>
            </a: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bwMode="auto">
          <a:xfrm>
            <a:off x="794591" y="5842000"/>
            <a:ext cx="1430449" cy="496569"/>
          </a:xfrm>
          <a:prstGeom prst="rect">
            <a:avLst/>
          </a:prstGeom>
          <a:noFill/>
        </p:spPr>
      </p:pic>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10340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9" name="Content Placeholder 4"/>
          <p:cNvSpPr txBox="1">
            <a:spLocks/>
          </p:cNvSpPr>
          <p:nvPr/>
        </p:nvSpPr>
        <p:spPr>
          <a:xfrm>
            <a:off x="647168" y="655342"/>
            <a:ext cx="8229600" cy="53717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endParaRPr lang="en-US" sz="4000" b="1" dirty="0">
              <a:solidFill>
                <a:srgbClr val="003779"/>
              </a:solidFill>
              <a:latin typeface="Arial"/>
              <a:cs typeface="Arial"/>
            </a:endParaRPr>
          </a:p>
        </p:txBody>
      </p:sp>
      <p:pic>
        <p:nvPicPr>
          <p:cNvPr id="2052" name="Picture 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96221" y="1024630"/>
            <a:ext cx="7731494" cy="4137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65078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9" name="Content Placeholder 4"/>
          <p:cNvSpPr txBox="1">
            <a:spLocks/>
          </p:cNvSpPr>
          <p:nvPr/>
        </p:nvSpPr>
        <p:spPr>
          <a:xfrm>
            <a:off x="647168" y="655342"/>
            <a:ext cx="8229600" cy="53717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endParaRPr lang="en-US" sz="4000" b="1" dirty="0">
              <a:solidFill>
                <a:srgbClr val="003779"/>
              </a:solidFill>
              <a:latin typeface="Arial"/>
              <a:cs typeface="Arial"/>
            </a:endParaRP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5036" y="923931"/>
            <a:ext cx="7274244" cy="4717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41320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770461" y="1192520"/>
            <a:ext cx="7983014" cy="261748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None/>
            </a:pPr>
            <a:endParaRPr lang="en-US" sz="1200" dirty="0">
              <a:solidFill>
                <a:srgbClr val="000000"/>
              </a:solidFill>
              <a:latin typeface="Arial"/>
              <a:cs typeface="Arial"/>
            </a:endParaRPr>
          </a:p>
        </p:txBody>
      </p:sp>
      <p:sp>
        <p:nvSpPr>
          <p:cNvPr id="7" name="Content Placeholder 4"/>
          <p:cNvSpPr txBox="1">
            <a:spLocks/>
          </p:cNvSpPr>
          <p:nvPr/>
        </p:nvSpPr>
        <p:spPr>
          <a:xfrm>
            <a:off x="770461" y="3989460"/>
            <a:ext cx="8229600" cy="117308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buNone/>
            </a:pPr>
            <a:endParaRPr lang="en-US" sz="1400" dirty="0">
              <a:solidFill>
                <a:srgbClr val="000000"/>
              </a:solidFill>
              <a:latin typeface="Arial"/>
              <a:cs typeface="Arial"/>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bwMode="auto">
          <a:xfrm>
            <a:off x="398351" y="5933440"/>
            <a:ext cx="1430449" cy="496569"/>
          </a:xfrm>
          <a:prstGeom prst="rect">
            <a:avLst/>
          </a:prstGeom>
          <a:noFill/>
        </p:spPr>
      </p:pic>
      <p:sp>
        <p:nvSpPr>
          <p:cNvPr id="9" name="Content Placeholder 4"/>
          <p:cNvSpPr txBox="1">
            <a:spLocks/>
          </p:cNvSpPr>
          <p:nvPr/>
        </p:nvSpPr>
        <p:spPr>
          <a:xfrm>
            <a:off x="647168" y="655342"/>
            <a:ext cx="8229600" cy="53717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600" indent="0" algn="ctr">
              <a:buFont typeface="Arial"/>
              <a:buNone/>
            </a:pPr>
            <a:endParaRPr lang="en-US" sz="4000" b="1" dirty="0">
              <a:solidFill>
                <a:srgbClr val="003779"/>
              </a:solidFill>
              <a:latin typeface="Arial"/>
              <a:cs typeface="Arial"/>
            </a:endParaRPr>
          </a:p>
        </p:txBody>
      </p:sp>
      <p:pic>
        <p:nvPicPr>
          <p:cNvPr id="3075"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75821" y="1426200"/>
            <a:ext cx="7875328" cy="3868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3120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HCM PP color palatte">
      <a:dk1>
        <a:srgbClr val="737144"/>
      </a:dk1>
      <a:lt1>
        <a:srgbClr val="507282"/>
      </a:lt1>
      <a:dk2>
        <a:srgbClr val="808080"/>
      </a:dk2>
      <a:lt2>
        <a:srgbClr val="FF8733"/>
      </a:lt2>
      <a:accent1>
        <a:srgbClr val="3A6796"/>
      </a:accent1>
      <a:accent2>
        <a:srgbClr val="B24937"/>
      </a:accent2>
      <a:accent3>
        <a:srgbClr val="A9BB9C"/>
      </a:accent3>
      <a:accent4>
        <a:srgbClr val="602F5C"/>
      </a:accent4>
      <a:accent5>
        <a:srgbClr val="FFFFFF"/>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Words>684</Words>
  <Application>Microsoft Office PowerPoint</Application>
  <PresentationFormat>On-screen Show (4:3)</PresentationFormat>
  <Paragraphs>87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Theme</vt:lpstr>
      <vt:lpstr>PowerPoint Presentation</vt:lpstr>
      <vt:lpstr>Severance Damages</vt:lpstr>
      <vt:lpstr>Consequential Damages</vt:lpstr>
      <vt:lpstr>Cost to Cure </vt:lpstr>
      <vt:lpstr>Cost to Cure </vt:lpstr>
      <vt:lpstr>Surplus vs. Excess Land Dictionary of Real Estate Appraisal, 5th Edition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Issues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