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4" r:id="rId3"/>
    <p:sldId id="265" r:id="rId4"/>
    <p:sldId id="280" r:id="rId5"/>
    <p:sldId id="272" r:id="rId6"/>
    <p:sldId id="281" r:id="rId7"/>
    <p:sldId id="273" r:id="rId8"/>
    <p:sldId id="274" r:id="rId9"/>
    <p:sldId id="285" r:id="rId10"/>
    <p:sldId id="286" r:id="rId11"/>
    <p:sldId id="275" r:id="rId12"/>
    <p:sldId id="276" r:id="rId13"/>
    <p:sldId id="277" r:id="rId14"/>
    <p:sldId id="282" r:id="rId15"/>
    <p:sldId id="283" r:id="rId16"/>
    <p:sldId id="28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7491" autoAdjust="0"/>
  </p:normalViewPr>
  <p:slideViewPr>
    <p:cSldViewPr>
      <p:cViewPr varScale="1">
        <p:scale>
          <a:sx n="32" d="100"/>
          <a:sy n="32" d="100"/>
        </p:scale>
        <p:origin x="-224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E5684A-8AA9-4DBA-9E5C-DE085DDE89E5}" type="datetimeFigureOut">
              <a:rPr lang="en-US" smtClean="0"/>
              <a:pPr/>
              <a:t>6/3/2015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7B4685-1608-4B8A-8A5D-6C4F6CA6BC0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Comments to Chuck</a:t>
            </a:r>
          </a:p>
          <a:p>
            <a:r>
              <a:rPr lang="en-US" dirty="0" smtClean="0"/>
              <a:t>Talking</a:t>
            </a:r>
            <a:r>
              <a:rPr lang="en-US" baseline="0" dirty="0" smtClean="0"/>
              <a:t> on Thorny Issues – covering topics that can catch us off guard because of their infrequency or need to for greater attention to detail</a:t>
            </a:r>
          </a:p>
          <a:p>
            <a:endParaRPr lang="en-US" dirty="0"/>
          </a:p>
        </p:txBody>
      </p:sp>
      <p:sp>
        <p:nvSpPr>
          <p:cNvPr id="4" name="Slide Number Placeholder 3"/>
          <p:cNvSpPr>
            <a:spLocks noGrp="1"/>
          </p:cNvSpPr>
          <p:nvPr>
            <p:ph type="sldNum" sz="quarter" idx="10"/>
          </p:nvPr>
        </p:nvSpPr>
        <p:spPr/>
        <p:txBody>
          <a:bodyPr/>
          <a:lstStyle/>
          <a:p>
            <a:fld id="{487B4685-1608-4B8A-8A5D-6C4F6CA6BC0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H/B use change – could</a:t>
            </a:r>
            <a:r>
              <a:rPr lang="en-US" baseline="0" dirty="0" smtClean="0"/>
              <a:t> be the ability to subdivide residential lots previously undividable, conversion to commercial use from alternative use</a:t>
            </a:r>
          </a:p>
          <a:p>
            <a:r>
              <a:rPr lang="en-US" baseline="0" dirty="0" smtClean="0"/>
              <a:t>More adaptable use – an existing development becomes more developable</a:t>
            </a:r>
            <a:endParaRPr lang="en-US" dirty="0"/>
          </a:p>
        </p:txBody>
      </p:sp>
      <p:sp>
        <p:nvSpPr>
          <p:cNvPr id="4" name="Slide Number Placeholder 3"/>
          <p:cNvSpPr>
            <a:spLocks noGrp="1"/>
          </p:cNvSpPr>
          <p:nvPr>
            <p:ph type="sldNum" sz="quarter" idx="10"/>
          </p:nvPr>
        </p:nvSpPr>
        <p:spPr/>
        <p:txBody>
          <a:bodyPr/>
          <a:lstStyle/>
          <a:p>
            <a:fld id="{487B4685-1608-4B8A-8A5D-6C4F6CA6BC0A}"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Supreme Court indicated in </a:t>
            </a:r>
            <a:r>
              <a:rPr lang="en-US" dirty="0" err="1" smtClean="0"/>
              <a:t>Hietpas</a:t>
            </a:r>
            <a:r>
              <a:rPr lang="en-US" baseline="0" dirty="0" smtClean="0"/>
              <a:t> the following:</a:t>
            </a:r>
          </a:p>
          <a:p>
            <a:endParaRPr lang="en-US" baseline="0" dirty="0" smtClean="0"/>
          </a:p>
          <a:p>
            <a:r>
              <a:rPr lang="en-US" baseline="0" dirty="0" smtClean="0"/>
              <a:t>In other words, is the special benefit imminent and predictable.</a:t>
            </a:r>
          </a:p>
          <a:p>
            <a:endParaRPr lang="en-US" baseline="0" dirty="0" smtClean="0"/>
          </a:p>
          <a:p>
            <a:r>
              <a:rPr lang="en-US" baseline="0" dirty="0" smtClean="0"/>
              <a:t>Which leads us to the question of: are we looking at these issues as though the information we are considering is an extraordinary assumption, or a hypothetical condition.</a:t>
            </a:r>
            <a:endParaRPr lang="en-US" dirty="0"/>
          </a:p>
        </p:txBody>
      </p:sp>
      <p:sp>
        <p:nvSpPr>
          <p:cNvPr id="4" name="Slide Number Placeholder 3"/>
          <p:cNvSpPr>
            <a:spLocks noGrp="1"/>
          </p:cNvSpPr>
          <p:nvPr>
            <p:ph type="sldNum" sz="quarter" idx="10"/>
          </p:nvPr>
        </p:nvSpPr>
        <p:spPr/>
        <p:txBody>
          <a:bodyPr/>
          <a:lstStyle/>
          <a:p>
            <a:fld id="{487B4685-1608-4B8A-8A5D-6C4F6CA6BC0A}"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appraisers, the information we gather in the process of analyzing a property falls in to one of two categories for us.</a:t>
            </a:r>
          </a:p>
          <a:p>
            <a:endParaRPr lang="en-US" baseline="0" dirty="0" smtClean="0"/>
          </a:p>
          <a:p>
            <a:r>
              <a:rPr lang="en-US" baseline="0" dirty="0" smtClean="0"/>
              <a:t>Extra ordinary assumption</a:t>
            </a:r>
          </a:p>
          <a:p>
            <a:endParaRPr lang="en-US" baseline="0" dirty="0" smtClean="0"/>
          </a:p>
          <a:p>
            <a:r>
              <a:rPr lang="en-US" baseline="0" dirty="0" smtClean="0"/>
              <a:t>Hypothetical condition</a:t>
            </a:r>
            <a:endParaRPr lang="en-US" dirty="0"/>
          </a:p>
        </p:txBody>
      </p:sp>
      <p:sp>
        <p:nvSpPr>
          <p:cNvPr id="4" name="Slide Number Placeholder 3"/>
          <p:cNvSpPr>
            <a:spLocks noGrp="1"/>
          </p:cNvSpPr>
          <p:nvPr>
            <p:ph type="sldNum" sz="quarter" idx="10"/>
          </p:nvPr>
        </p:nvSpPr>
        <p:spPr/>
        <p:txBody>
          <a:bodyPr/>
          <a:lstStyle/>
          <a:p>
            <a:fld id="{487B4685-1608-4B8A-8A5D-6C4F6CA6BC0A}"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Find this to be a unique issue, because</a:t>
            </a:r>
            <a:r>
              <a:rPr lang="en-US" baseline="0" dirty="0" smtClean="0"/>
              <a:t> </a:t>
            </a:r>
            <a:r>
              <a:rPr lang="en-US" dirty="0" smtClean="0"/>
              <a:t>only in eminent domain are we routinely asked as appraisers, by a condemning client,</a:t>
            </a:r>
            <a:r>
              <a:rPr lang="en-US" baseline="0" dirty="0" smtClean="0"/>
              <a:t> to value a property, based on an extra ordinary assumption, not a hypothetical condition, that the property’s net size (absent existing right of way) is . . . .</a:t>
            </a:r>
          </a:p>
          <a:p>
            <a:endParaRPr lang="en-US" baseline="0" dirty="0" smtClean="0"/>
          </a:p>
          <a:p>
            <a:r>
              <a:rPr lang="en-US" baseline="0" dirty="0" smtClean="0"/>
              <a:t>I am not questioning the legitimacy of a 66’ wide right of way in most cases, but there are clearly cases in which the presence of fences, landscaping, even buildings  in the right of way, have been enough to warrant the necessity of compensation when removed by a municipality.  And when the right of way extends beyond a statutory 66’ width, what are the supporting documents that lead to that conclusion.</a:t>
            </a:r>
          </a:p>
        </p:txBody>
      </p:sp>
      <p:sp>
        <p:nvSpPr>
          <p:cNvPr id="4" name="Slide Number Placeholder 3"/>
          <p:cNvSpPr>
            <a:spLocks noGrp="1"/>
          </p:cNvSpPr>
          <p:nvPr>
            <p:ph type="sldNum" sz="quarter" idx="10"/>
          </p:nvPr>
        </p:nvSpPr>
        <p:spPr/>
        <p:txBody>
          <a:bodyPr/>
          <a:lstStyle/>
          <a:p>
            <a:fld id="{487B4685-1608-4B8A-8A5D-6C4F6CA6BC0A}"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presence of existing</a:t>
            </a:r>
            <a:r>
              <a:rPr lang="en-US" baseline="0" dirty="0" smtClean="0"/>
              <a:t> right of way and deduction of land occupied by existing highway improvements, from the overall parcel size is unique to eminent domain.  (38.31 acres)</a:t>
            </a:r>
          </a:p>
          <a:p>
            <a:endParaRPr lang="en-US" dirty="0" smtClean="0"/>
          </a:p>
          <a:p>
            <a:r>
              <a:rPr lang="en-US" dirty="0" smtClean="0"/>
              <a:t>I can only</a:t>
            </a:r>
            <a:r>
              <a:rPr lang="en-US" baseline="0" dirty="0" smtClean="0"/>
              <a:t> imagine the storm of responses that would arise from clients and users of our reports in incidents outside of eminent domain if we routinely began reducing parcel size for value due to our estimate of existing right of way.  I say that because, i</a:t>
            </a:r>
            <a:r>
              <a:rPr lang="en-US" dirty="0" smtClean="0"/>
              <a:t>n</a:t>
            </a:r>
            <a:r>
              <a:rPr lang="en-US" baseline="0" dirty="0" smtClean="0"/>
              <a:t> </a:t>
            </a:r>
            <a:r>
              <a:rPr lang="en-US" baseline="0" dirty="0" smtClean="0"/>
              <a:t>everyday real estate transactions, market participants buy and sell real estate based on a gross parcel size, determined by tax/assessment record or survey.</a:t>
            </a:r>
          </a:p>
          <a:p>
            <a:endParaRPr lang="en-US" baseline="0" dirty="0" smtClean="0"/>
          </a:p>
          <a:p>
            <a:r>
              <a:rPr lang="en-US" baseline="0" dirty="0" smtClean="0"/>
              <a:t>Understandably, condemning clients don’t want to pay compensation for land they perceive to already be there’s by rights of their ongoing improvement and maintenance through the years.</a:t>
            </a:r>
          </a:p>
          <a:p>
            <a:endParaRPr lang="en-US" baseline="0" dirty="0" smtClean="0"/>
          </a:p>
          <a:p>
            <a:r>
              <a:rPr lang="en-US" baseline="0" dirty="0" smtClean="0"/>
              <a:t>I am not here today to soap box about whether or not existing right of way should be compensated, it is understandable why a municipality feels strongly about not paying for land they have maintained.  Similarly, it is understandable why landowners (particularly if they have just purchased the land within the past couple of years) have strong feelings about just turning over existing right of way they paid for in a recent purchase.</a:t>
            </a:r>
            <a:endParaRPr lang="en-US" dirty="0"/>
          </a:p>
        </p:txBody>
      </p:sp>
      <p:sp>
        <p:nvSpPr>
          <p:cNvPr id="4" name="Slide Number Placeholder 3"/>
          <p:cNvSpPr>
            <a:spLocks noGrp="1"/>
          </p:cNvSpPr>
          <p:nvPr>
            <p:ph type="sldNum" sz="quarter" idx="10"/>
          </p:nvPr>
        </p:nvSpPr>
        <p:spPr/>
        <p:txBody>
          <a:bodyPr/>
          <a:lstStyle/>
          <a:p>
            <a:fld id="{487B4685-1608-4B8A-8A5D-6C4F6CA6BC0A}"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Survey stakes</a:t>
            </a:r>
          </a:p>
          <a:p>
            <a:r>
              <a:rPr lang="en-US" dirty="0" smtClean="0"/>
              <a:t>GIS map</a:t>
            </a:r>
          </a:p>
          <a:p>
            <a:r>
              <a:rPr lang="en-US" dirty="0" smtClean="0"/>
              <a:t>Earlier</a:t>
            </a:r>
            <a:r>
              <a:rPr lang="en-US" baseline="0" dirty="0" smtClean="0"/>
              <a:t> project from 1924</a:t>
            </a:r>
          </a:p>
          <a:p>
            <a:r>
              <a:rPr lang="en-US" baseline="0" dirty="0" smtClean="0"/>
              <a:t>Easement documents - 1963</a:t>
            </a:r>
            <a:endParaRPr lang="en-US" dirty="0"/>
          </a:p>
        </p:txBody>
      </p:sp>
      <p:sp>
        <p:nvSpPr>
          <p:cNvPr id="4" name="Slide Number Placeholder 3"/>
          <p:cNvSpPr>
            <a:spLocks noGrp="1"/>
          </p:cNvSpPr>
          <p:nvPr>
            <p:ph type="sldNum" sz="quarter" idx="10"/>
          </p:nvPr>
        </p:nvSpPr>
        <p:spPr/>
        <p:txBody>
          <a:bodyPr/>
          <a:lstStyle/>
          <a:p>
            <a:fld id="{487B4685-1608-4B8A-8A5D-6C4F6CA6BC0A}"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 the road laid</a:t>
            </a:r>
            <a:r>
              <a:rPr lang="en-US" baseline="0" dirty="0" smtClean="0"/>
              <a:t> out and recorded or unrecorded to run along the section line?</a:t>
            </a:r>
          </a:p>
          <a:p>
            <a:endParaRPr lang="en-US" baseline="0" dirty="0" smtClean="0"/>
          </a:p>
          <a:p>
            <a:r>
              <a:rPr lang="en-US" baseline="0" dirty="0" smtClean="0"/>
              <a:t>Would a court uphold the way the road was recorded (if it was) rather than the way it might have been constructed?</a:t>
            </a:r>
          </a:p>
          <a:p>
            <a:endParaRPr lang="en-US" baseline="0" dirty="0" smtClean="0"/>
          </a:p>
          <a:p>
            <a:r>
              <a:rPr lang="en-US" baseline="0" dirty="0" smtClean="0"/>
              <a:t>Given that a town road might only be paved to a 20’ width, is it possible the road shift did not put the pavements beyond the owner’s 33’ of right of way on the west side of the section line?  </a:t>
            </a:r>
            <a:endParaRPr lang="en-US" dirty="0"/>
          </a:p>
        </p:txBody>
      </p:sp>
      <p:sp>
        <p:nvSpPr>
          <p:cNvPr id="4" name="Slide Number Placeholder 3"/>
          <p:cNvSpPr>
            <a:spLocks noGrp="1"/>
          </p:cNvSpPr>
          <p:nvPr>
            <p:ph type="sldNum" sz="quarter" idx="10"/>
          </p:nvPr>
        </p:nvSpPr>
        <p:spPr/>
        <p:txBody>
          <a:bodyPr/>
          <a:lstStyle/>
          <a:p>
            <a:fld id="{487B4685-1608-4B8A-8A5D-6C4F6CA6BC0A}"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7B4685-1608-4B8A-8A5D-6C4F6CA6BC0A}"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6918E3-1210-4F96-BCD3-B7289223BB4E}" type="datetimeFigureOut">
              <a:rPr lang="en-US" smtClean="0"/>
              <a:pPr/>
              <a:t>6/3/2015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24F44-E762-4DB8-B6AE-51C9B50D591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6918E3-1210-4F96-BCD3-B7289223BB4E}" type="datetimeFigureOut">
              <a:rPr lang="en-US" smtClean="0"/>
              <a:pPr/>
              <a:t>6/3/2015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24F44-E762-4DB8-B6AE-51C9B50D59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6918E3-1210-4F96-BCD3-B7289223BB4E}" type="datetimeFigureOut">
              <a:rPr lang="en-US" smtClean="0"/>
              <a:pPr/>
              <a:t>6/3/2015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24F44-E762-4DB8-B6AE-51C9B50D591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6918E3-1210-4F96-BCD3-B7289223BB4E}" type="datetimeFigureOut">
              <a:rPr lang="en-US" smtClean="0"/>
              <a:pPr/>
              <a:t>6/3/2015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24F44-E762-4DB8-B6AE-51C9B50D591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6918E3-1210-4F96-BCD3-B7289223BB4E}" type="datetimeFigureOut">
              <a:rPr lang="en-US" smtClean="0"/>
              <a:pPr/>
              <a:t>6/3/2015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24F44-E762-4DB8-B6AE-51C9B50D591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6918E3-1210-4F96-BCD3-B7289223BB4E}" type="datetimeFigureOut">
              <a:rPr lang="en-US" smtClean="0"/>
              <a:pPr/>
              <a:t>6/3/2015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24F44-E762-4DB8-B6AE-51C9B50D591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6918E3-1210-4F96-BCD3-B7289223BB4E}" type="datetimeFigureOut">
              <a:rPr lang="en-US" smtClean="0"/>
              <a:pPr/>
              <a:t>6/3/2015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724F44-E762-4DB8-B6AE-51C9B50D591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6918E3-1210-4F96-BCD3-B7289223BB4E}" type="datetimeFigureOut">
              <a:rPr lang="en-US" smtClean="0"/>
              <a:pPr/>
              <a:t>6/3/2015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724F44-E762-4DB8-B6AE-51C9B50D591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918E3-1210-4F96-BCD3-B7289223BB4E}" type="datetimeFigureOut">
              <a:rPr lang="en-US" smtClean="0"/>
              <a:pPr/>
              <a:t>6/3/2015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724F44-E762-4DB8-B6AE-51C9B50D59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6918E3-1210-4F96-BCD3-B7289223BB4E}" type="datetimeFigureOut">
              <a:rPr lang="en-US" smtClean="0"/>
              <a:pPr/>
              <a:t>6/3/2015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24F44-E762-4DB8-B6AE-51C9B50D591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6918E3-1210-4F96-BCD3-B7289223BB4E}" type="datetimeFigureOut">
              <a:rPr lang="en-US" smtClean="0"/>
              <a:pPr/>
              <a:t>6/3/2015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24F44-E762-4DB8-B6AE-51C9B50D591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6918E3-1210-4F96-BCD3-B7289223BB4E}" type="datetimeFigureOut">
              <a:rPr lang="en-US" smtClean="0"/>
              <a:pPr/>
              <a:t>6/3/2015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24F44-E762-4DB8-B6AE-51C9B50D591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Thorny Issues</a:t>
            </a:r>
            <a:endParaRPr lang="en-US" dirty="0"/>
          </a:p>
        </p:txBody>
      </p:sp>
      <p:sp>
        <p:nvSpPr>
          <p:cNvPr id="3" name="Subtitle 2"/>
          <p:cNvSpPr>
            <a:spLocks noGrp="1"/>
          </p:cNvSpPr>
          <p:nvPr>
            <p:ph type="subTitle" idx="1"/>
          </p:nvPr>
        </p:nvSpPr>
        <p:spPr/>
        <p:txBody>
          <a:bodyPr/>
          <a:lstStyle/>
          <a:p>
            <a:r>
              <a:rPr lang="en-US" dirty="0" smtClean="0"/>
              <a:t>Special Benefits</a:t>
            </a:r>
          </a:p>
          <a:p>
            <a:r>
              <a:rPr lang="en-US" dirty="0" smtClean="0"/>
              <a:t>Existing Right of Way</a:t>
            </a:r>
          </a:p>
          <a:p>
            <a:r>
              <a:rPr lang="en-US" dirty="0" smtClean="0"/>
              <a:t>Proximity</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Right of Way</a:t>
            </a:r>
            <a:endParaRPr lang="en-US" dirty="0"/>
          </a:p>
        </p:txBody>
      </p:sp>
      <p:pic>
        <p:nvPicPr>
          <p:cNvPr id="5" name="Content Placeholder 4" descr="Meyer taking map for symposium.jpg"/>
          <p:cNvPicPr>
            <a:picLocks noGrp="1" noChangeAspect="1"/>
          </p:cNvPicPr>
          <p:nvPr>
            <p:ph idx="1"/>
          </p:nvPr>
        </p:nvPicPr>
        <p:blipFill>
          <a:blip r:embed="rId3" cstate="print"/>
          <a:stretch>
            <a:fillRect/>
          </a:stretch>
        </p:blipFill>
        <p:spPr>
          <a:xfrm>
            <a:off x="1447799" y="1455540"/>
            <a:ext cx="6120427" cy="4716659"/>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Right of Way</a:t>
            </a:r>
            <a:endParaRPr lang="en-US" dirty="0"/>
          </a:p>
        </p:txBody>
      </p:sp>
      <p:pic>
        <p:nvPicPr>
          <p:cNvPr id="6" name="Content Placeholder 5" descr="Burdick Road GIS overview of road shift.jpg"/>
          <p:cNvPicPr>
            <a:picLocks noGrp="1" noChangeAspect="1"/>
          </p:cNvPicPr>
          <p:nvPr>
            <p:ph idx="1"/>
          </p:nvPr>
        </p:nvPicPr>
        <p:blipFill>
          <a:blip r:embed="rId2" cstate="print"/>
          <a:stretch>
            <a:fillRect/>
          </a:stretch>
        </p:blipFill>
        <p:spPr>
          <a:xfrm>
            <a:off x="1905000" y="1600994"/>
            <a:ext cx="5257799" cy="452437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Right of Way</a:t>
            </a:r>
            <a:endParaRPr lang="en-US" dirty="0"/>
          </a:p>
        </p:txBody>
      </p:sp>
      <p:pic>
        <p:nvPicPr>
          <p:cNvPr id="4" name="Content Placeholder 3" descr="Burdick Road GIS where road shifts.jpg"/>
          <p:cNvPicPr>
            <a:picLocks noGrp="1" noChangeAspect="1"/>
          </p:cNvPicPr>
          <p:nvPr>
            <p:ph idx="1"/>
          </p:nvPr>
        </p:nvPicPr>
        <p:blipFill>
          <a:blip r:embed="rId2" cstate="print"/>
          <a:stretch>
            <a:fillRect/>
          </a:stretch>
        </p:blipFill>
        <p:spPr>
          <a:xfrm>
            <a:off x="604837" y="1648619"/>
            <a:ext cx="7934325" cy="4429125"/>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Right of Way</a:t>
            </a:r>
            <a:endParaRPr lang="en-US" dirty="0"/>
          </a:p>
        </p:txBody>
      </p:sp>
      <p:pic>
        <p:nvPicPr>
          <p:cNvPr id="4" name="Content Placeholder 3" descr="Burdick Road Google  map where road shifts.jpg"/>
          <p:cNvPicPr>
            <a:picLocks noGrp="1" noChangeAspect="1"/>
          </p:cNvPicPr>
          <p:nvPr>
            <p:ph idx="1"/>
          </p:nvPr>
        </p:nvPicPr>
        <p:blipFill>
          <a:blip r:embed="rId3" cstate="print"/>
          <a:stretch>
            <a:fillRect/>
          </a:stretch>
        </p:blipFill>
        <p:spPr>
          <a:xfrm>
            <a:off x="905792" y="1570037"/>
            <a:ext cx="7332416" cy="452596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our eyes open</a:t>
            </a:r>
            <a:endParaRPr lang="en-US" dirty="0"/>
          </a:p>
        </p:txBody>
      </p:sp>
      <p:pic>
        <p:nvPicPr>
          <p:cNvPr id="6" name="Content Placeholder 5" descr="yawning male.jpg"/>
          <p:cNvPicPr>
            <a:picLocks noGrp="1" noChangeAspect="1"/>
          </p:cNvPicPr>
          <p:nvPr>
            <p:ph idx="1"/>
          </p:nvPr>
        </p:nvPicPr>
        <p:blipFill>
          <a:blip r:embed="rId2" cstate="print"/>
          <a:stretch>
            <a:fillRect/>
          </a:stretch>
        </p:blipFill>
        <p:spPr>
          <a:xfrm>
            <a:off x="1066800" y="1530632"/>
            <a:ext cx="6402494" cy="4260568"/>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Don’t get bogged down in “routine”</a:t>
            </a:r>
            <a:endParaRPr lang="en-US" dirty="0"/>
          </a:p>
        </p:txBody>
      </p:sp>
      <p:pic>
        <p:nvPicPr>
          <p:cNvPr id="4" name="Content Placeholder 3" descr="bored worker stack of papers.jpg"/>
          <p:cNvPicPr>
            <a:picLocks noGrp="1" noChangeAspect="1"/>
          </p:cNvPicPr>
          <p:nvPr>
            <p:ph idx="1"/>
          </p:nvPr>
        </p:nvPicPr>
        <p:blipFill>
          <a:blip r:embed="rId2" cstate="print"/>
          <a:stretch>
            <a:fillRect/>
          </a:stretch>
        </p:blipFill>
        <p:spPr>
          <a:xfrm>
            <a:off x="1752600" y="1645552"/>
            <a:ext cx="5948739" cy="4679048"/>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 alert for situations that may require extra effort</a:t>
            </a:r>
            <a:endParaRPr lang="en-US" dirty="0"/>
          </a:p>
        </p:txBody>
      </p:sp>
      <p:pic>
        <p:nvPicPr>
          <p:cNvPr id="4" name="Content Placeholder 3" descr="sumu wrestler.jpg"/>
          <p:cNvPicPr>
            <a:picLocks noGrp="1" noChangeAspect="1"/>
          </p:cNvPicPr>
          <p:nvPr>
            <p:ph idx="1"/>
          </p:nvPr>
        </p:nvPicPr>
        <p:blipFill>
          <a:blip r:embed="rId3" cstate="print"/>
          <a:stretch>
            <a:fillRect/>
          </a:stretch>
        </p:blipFill>
        <p:spPr>
          <a:xfrm>
            <a:off x="2438400" y="1676400"/>
            <a:ext cx="4200525" cy="48006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Benefits</a:t>
            </a:r>
            <a:endParaRPr lang="en-US" dirty="0"/>
          </a:p>
        </p:txBody>
      </p:sp>
      <p:sp>
        <p:nvSpPr>
          <p:cNvPr id="3" name="Content Placeholder 2"/>
          <p:cNvSpPr>
            <a:spLocks noGrp="1"/>
          </p:cNvSpPr>
          <p:nvPr>
            <p:ph idx="1"/>
          </p:nvPr>
        </p:nvSpPr>
        <p:spPr/>
        <p:txBody>
          <a:bodyPr/>
          <a:lstStyle/>
          <a:p>
            <a:pPr>
              <a:buNone/>
            </a:pPr>
            <a:r>
              <a:rPr lang="en-US" dirty="0" smtClean="0"/>
              <a:t>	1. Differ in Kind, not Degree</a:t>
            </a:r>
          </a:p>
          <a:p>
            <a:pPr lvl="1">
              <a:buNone/>
            </a:pPr>
            <a:r>
              <a:rPr lang="en-US" dirty="0" smtClean="0"/>
              <a:t>	The benefit needs to be unique in kind to an individual property on the project.</a:t>
            </a:r>
          </a:p>
          <a:p>
            <a:pPr lvl="1"/>
            <a:endParaRPr lang="en-US" dirty="0"/>
          </a:p>
          <a:p>
            <a:pPr marL="971550" lvl="1" indent="-514350">
              <a:buNone/>
            </a:pPr>
            <a:r>
              <a:rPr lang="en-US" sz="3200" dirty="0" smtClean="0"/>
              <a:t>2. Special Benefit relates to property value (real estate), not business value</a:t>
            </a:r>
          </a:p>
          <a:p>
            <a:pPr marL="971550" lvl="1" indent="-514350">
              <a:buNone/>
            </a:pPr>
            <a:endParaRPr lang="en-US" sz="3200" dirty="0" smtClean="0"/>
          </a:p>
          <a:p>
            <a:pPr lvl="1">
              <a:buNone/>
            </a:pPr>
            <a:endParaRPr lang="en-US" dirty="0" smtClean="0"/>
          </a:p>
          <a:p>
            <a:pPr lvl="1"/>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Benefits	</a:t>
            </a:r>
            <a:endParaRPr lang="en-US" dirty="0"/>
          </a:p>
        </p:txBody>
      </p:sp>
      <p:sp>
        <p:nvSpPr>
          <p:cNvPr id="3" name="Content Placeholder 2"/>
          <p:cNvSpPr>
            <a:spLocks noGrp="1"/>
          </p:cNvSpPr>
          <p:nvPr>
            <p:ph idx="1"/>
          </p:nvPr>
        </p:nvSpPr>
        <p:spPr/>
        <p:txBody>
          <a:bodyPr/>
          <a:lstStyle/>
          <a:p>
            <a:pPr>
              <a:buNone/>
            </a:pPr>
            <a:r>
              <a:rPr lang="en-US" dirty="0" smtClean="0"/>
              <a:t>	3.  Is the Highest and Best use favorably changed or is the current use made more adaptable.</a:t>
            </a:r>
          </a:p>
          <a:p>
            <a:pPr>
              <a:buNone/>
            </a:pPr>
            <a:r>
              <a:rPr lang="en-US" dirty="0"/>
              <a:t>	</a:t>
            </a:r>
            <a:r>
              <a:rPr lang="en-US" dirty="0" smtClean="0"/>
              <a:t>	a. </a:t>
            </a:r>
            <a:r>
              <a:rPr lang="en-US" sz="2800" dirty="0" smtClean="0"/>
              <a:t>Will zoning or community planning accommodate more favorable use? </a:t>
            </a:r>
          </a:p>
          <a:p>
            <a:pPr>
              <a:buNone/>
            </a:pPr>
            <a:r>
              <a:rPr lang="en-US" sz="2800" dirty="0"/>
              <a:t>	</a:t>
            </a:r>
            <a:r>
              <a:rPr lang="en-US" sz="2800" dirty="0" smtClean="0"/>
              <a:t>	b. What has the project done for the owner that they could not have done for </a:t>
            </a:r>
            <a:r>
              <a:rPr lang="en-US" sz="2800" dirty="0" err="1" smtClean="0"/>
              <a:t>themself</a:t>
            </a:r>
            <a:r>
              <a:rPr lang="en-US" sz="2800"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Benefits	</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“While the burden of proof as to damages in eminent domain rests upon the landowner, the existence of special benefits is a matter of affirmative defense as to which the burden is upon the </a:t>
            </a:r>
            <a:r>
              <a:rPr lang="en-US" dirty="0" err="1" smtClean="0"/>
              <a:t>condemnor</a:t>
            </a:r>
            <a:r>
              <a:rPr lang="en-US" dirty="0" smtClean="0"/>
              <a:t>, and it must show that the claimed special benefits are </a:t>
            </a:r>
            <a:r>
              <a:rPr lang="en-US" u="sng" dirty="0" smtClean="0"/>
              <a:t>direct</a:t>
            </a:r>
            <a:r>
              <a:rPr lang="en-US" dirty="0" smtClean="0"/>
              <a:t>, </a:t>
            </a:r>
            <a:r>
              <a:rPr lang="en-US" u="sng" dirty="0" smtClean="0"/>
              <a:t>immediate,</a:t>
            </a:r>
            <a:r>
              <a:rPr lang="en-US" dirty="0" smtClean="0"/>
              <a:t> and </a:t>
            </a:r>
            <a:r>
              <a:rPr lang="en-US" u="sng" dirty="0" smtClean="0"/>
              <a:t>certain</a:t>
            </a:r>
            <a:r>
              <a:rPr lang="en-US" dirty="0" smtClean="0"/>
              <a:t>, both as to time and place, </a:t>
            </a:r>
            <a:r>
              <a:rPr lang="en-US" u="sng" dirty="0" smtClean="0"/>
              <a:t>not remote or speculative</a:t>
            </a:r>
            <a:r>
              <a:rPr lang="en-US" dirty="0" smtClean="0"/>
              <a:t>.”</a:t>
            </a:r>
          </a:p>
          <a:p>
            <a:pPr>
              <a:buNone/>
            </a:pPr>
            <a:r>
              <a:rPr lang="en-US" dirty="0"/>
              <a:t>	</a:t>
            </a:r>
            <a:r>
              <a:rPr lang="en-US" dirty="0" err="1" smtClean="0"/>
              <a:t>Hietpas</a:t>
            </a:r>
            <a:r>
              <a:rPr lang="en-US" dirty="0" smtClean="0"/>
              <a:t> vs. State, 24 </a:t>
            </a:r>
            <a:r>
              <a:rPr lang="en-US" dirty="0" err="1" smtClean="0"/>
              <a:t>Wis</a:t>
            </a:r>
            <a:r>
              <a:rPr lang="en-US" dirty="0" smtClean="0"/>
              <a:t> (2d) 650</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Extraordinary Assumption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u="sng" dirty="0" smtClean="0"/>
              <a:t>Extra Ordinary Assumption </a:t>
            </a:r>
            <a:r>
              <a:rPr lang="en-US" dirty="0" smtClean="0"/>
              <a:t>- An assumption directly related to a specific assignment, which, if found to be false, could alter the appraiser’s opinions or conclusions.  Extraordinary assumptions presume as fact otherwise uncertain information about physical, legal, or economic characteristics of the subject property, conditions external to the property, such as market conditions or trends, or about the integrity of data used in an analysis.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Hypothetical Condition</a:t>
            </a:r>
            <a:endParaRPr lang="en-US" dirty="0"/>
          </a:p>
        </p:txBody>
      </p:sp>
      <p:sp>
        <p:nvSpPr>
          <p:cNvPr id="3" name="Content Placeholder 2"/>
          <p:cNvSpPr>
            <a:spLocks noGrp="1"/>
          </p:cNvSpPr>
          <p:nvPr>
            <p:ph idx="1"/>
          </p:nvPr>
        </p:nvSpPr>
        <p:spPr/>
        <p:txBody>
          <a:bodyPr/>
          <a:lstStyle/>
          <a:p>
            <a:pPr>
              <a:buNone/>
            </a:pPr>
            <a:r>
              <a:rPr lang="en-US" dirty="0"/>
              <a:t> </a:t>
            </a:r>
            <a:r>
              <a:rPr lang="en-US" dirty="0" smtClean="0"/>
              <a:t>   </a:t>
            </a:r>
            <a:r>
              <a:rPr lang="en-US" u="sng" dirty="0" smtClean="0"/>
              <a:t>Hypothetical Condition – </a:t>
            </a:r>
            <a:r>
              <a:rPr lang="en-US" dirty="0" smtClean="0"/>
              <a:t>That which is contrary to what exists but is supposed for the purpose of analysis.  Hypothetical conditions assume conditions contrary to known facts about physical, legal or economic characteristics of the subject property; or about conditions external to the property, such as market conditions or trends, or about the integrity of data used in the analysis.</a:t>
            </a:r>
            <a:endParaRPr lang="en-US" u="sng"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Right of Way</a:t>
            </a:r>
            <a:endParaRPr lang="en-US" dirty="0"/>
          </a:p>
        </p:txBody>
      </p:sp>
      <p:sp>
        <p:nvSpPr>
          <p:cNvPr id="3" name="Content Placeholder 2"/>
          <p:cNvSpPr>
            <a:spLocks noGrp="1"/>
          </p:cNvSpPr>
          <p:nvPr>
            <p:ph idx="1"/>
          </p:nvPr>
        </p:nvSpPr>
        <p:spPr/>
        <p:txBody>
          <a:bodyPr/>
          <a:lstStyle/>
          <a:p>
            <a:pPr>
              <a:buNone/>
            </a:pPr>
            <a:r>
              <a:rPr lang="en-US" dirty="0" smtClean="0"/>
              <a:t>	Chapter 82 – Wisconsin Statutes</a:t>
            </a:r>
          </a:p>
          <a:p>
            <a:pPr>
              <a:buNone/>
            </a:pPr>
            <a:r>
              <a:rPr lang="en-US" dirty="0"/>
              <a:t>	</a:t>
            </a:r>
            <a:r>
              <a:rPr lang="en-US" dirty="0" smtClean="0"/>
              <a:t>Typical highway is 66’ wide or 4 rods</a:t>
            </a:r>
          </a:p>
          <a:p>
            <a:pPr>
              <a:buNone/>
            </a:pPr>
            <a:r>
              <a:rPr lang="en-US" dirty="0"/>
              <a:t>	</a:t>
            </a:r>
            <a:r>
              <a:rPr lang="en-US" dirty="0" smtClean="0"/>
              <a:t>	Rod = 16.5’</a:t>
            </a:r>
          </a:p>
          <a:p>
            <a:pPr>
              <a:buNone/>
            </a:pPr>
            <a:endParaRPr lang="en-US" dirty="0"/>
          </a:p>
          <a:p>
            <a:pPr>
              <a:buNone/>
            </a:pPr>
            <a:r>
              <a:rPr lang="en-US" dirty="0" smtClean="0"/>
              <a:t>	Highways can be recorded, unrecorded, laid out, or created by user.  In the case of </a:t>
            </a:r>
            <a:r>
              <a:rPr lang="en-US" dirty="0" err="1" smtClean="0"/>
              <a:t>Affeldt</a:t>
            </a:r>
            <a:r>
              <a:rPr lang="en-US" dirty="0" smtClean="0"/>
              <a:t>, when (date of resolution) the highway was resolved to be used can become a factor.</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Right of Way</a:t>
            </a:r>
            <a:endParaRPr lang="en-US" dirty="0"/>
          </a:p>
        </p:txBody>
      </p:sp>
      <p:pic>
        <p:nvPicPr>
          <p:cNvPr id="4" name="Content Placeholder 3" descr="Parcel layout with right of way difference.jpg"/>
          <p:cNvPicPr>
            <a:picLocks noGrp="1" noChangeAspect="1"/>
          </p:cNvPicPr>
          <p:nvPr>
            <p:ph idx="1"/>
          </p:nvPr>
        </p:nvPicPr>
        <p:blipFill>
          <a:blip r:embed="rId3" cstate="print"/>
          <a:stretch>
            <a:fillRect/>
          </a:stretch>
        </p:blipFill>
        <p:spPr>
          <a:xfrm>
            <a:off x="1033462" y="1729581"/>
            <a:ext cx="7077075" cy="42672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Right of Way</a:t>
            </a:r>
            <a:endParaRPr lang="en-US" dirty="0"/>
          </a:p>
        </p:txBody>
      </p:sp>
      <p:pic>
        <p:nvPicPr>
          <p:cNvPr id="4" name="Content Placeholder 3" descr="Aerial map.jpg"/>
          <p:cNvPicPr>
            <a:picLocks noGrp="1" noChangeAspect="1"/>
          </p:cNvPicPr>
          <p:nvPr>
            <p:ph idx="1"/>
          </p:nvPr>
        </p:nvPicPr>
        <p:blipFill>
          <a:blip r:embed="rId2" cstate="print"/>
          <a:stretch>
            <a:fillRect/>
          </a:stretch>
        </p:blipFill>
        <p:spPr>
          <a:xfrm>
            <a:off x="1431999" y="1600200"/>
            <a:ext cx="6280001" cy="4525963"/>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5279</TotalTime>
  <Words>734</Words>
  <Application>Microsoft Office PowerPoint</Application>
  <PresentationFormat>On-screen Show (4:3)</PresentationFormat>
  <Paragraphs>78</Paragraphs>
  <Slides>16</Slides>
  <Notes>9</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Thorny Issues</vt:lpstr>
      <vt:lpstr>Special Benefits</vt:lpstr>
      <vt:lpstr>Special Benefits </vt:lpstr>
      <vt:lpstr>Special Benefits </vt:lpstr>
      <vt:lpstr>Extraordinary Assumption</vt:lpstr>
      <vt:lpstr>Hypothetical Condition</vt:lpstr>
      <vt:lpstr>Existing Right of Way</vt:lpstr>
      <vt:lpstr>Existing Right of Way</vt:lpstr>
      <vt:lpstr>Existing Right of Way</vt:lpstr>
      <vt:lpstr>Existing Right of Way</vt:lpstr>
      <vt:lpstr>Existing Right of Way</vt:lpstr>
      <vt:lpstr>Existing Right of Way</vt:lpstr>
      <vt:lpstr>Existing Right of Way</vt:lpstr>
      <vt:lpstr>Keep our eyes open</vt:lpstr>
      <vt:lpstr>Don’t get bogged down in “routine”</vt:lpstr>
      <vt:lpstr>Be alert for situations that may require extra effort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Thorny Issues</dc:title>
  <dc:creator>Art</dc:creator>
  <cp:lastModifiedBy>Art</cp:lastModifiedBy>
  <cp:revision>52</cp:revision>
  <dcterms:created xsi:type="dcterms:W3CDTF">2015-05-30T12:15:29Z</dcterms:created>
  <dcterms:modified xsi:type="dcterms:W3CDTF">2015-06-03T12:21:12Z</dcterms:modified>
</cp:coreProperties>
</file>