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83" r:id="rId5"/>
    <p:sldId id="284" r:id="rId6"/>
    <p:sldId id="305" r:id="rId7"/>
    <p:sldId id="306" r:id="rId8"/>
    <p:sldId id="307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3" r:id="rId17"/>
    <p:sldId id="296" r:id="rId18"/>
    <p:sldId id="297" r:id="rId19"/>
    <p:sldId id="298" r:id="rId20"/>
    <p:sldId id="299" r:id="rId21"/>
    <p:sldId id="300" r:id="rId22"/>
    <p:sldId id="308" r:id="rId23"/>
    <p:sldId id="301" r:id="rId24"/>
    <p:sldId id="302" r:id="rId25"/>
    <p:sldId id="303" r:id="rId26"/>
    <p:sldId id="304" r:id="rId27"/>
  </p:sldIdLst>
  <p:sldSz cx="9144000" cy="6858000" type="screen4x3"/>
  <p:notesSz cx="9240838" cy="69548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9875" autoAdjust="0"/>
    <p:restoredTop sz="93333" autoAdjust="0"/>
  </p:normalViewPr>
  <p:slideViewPr>
    <p:cSldViewPr>
      <p:cViewPr varScale="1">
        <p:scale>
          <a:sx n="90" d="100"/>
          <a:sy n="90" d="100"/>
        </p:scale>
        <p:origin x="-12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222" y="-102"/>
      </p:cViewPr>
      <p:guideLst>
        <p:guide orient="horz" pos="2190"/>
        <p:guide pos="29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03449" cy="347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5280" y="0"/>
            <a:ext cx="4003449" cy="347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605961"/>
            <a:ext cx="4003449" cy="347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5280" y="6605961"/>
            <a:ext cx="4003449" cy="347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/>
            </a:lvl1pPr>
          </a:lstStyle>
          <a:p>
            <a:fld id="{16306A8A-09C8-477A-BB5D-974BE4E3EC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0473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03449" cy="347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5280" y="0"/>
            <a:ext cx="4003449" cy="347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44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82900" y="522288"/>
            <a:ext cx="3475038" cy="2606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44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873" y="3303578"/>
            <a:ext cx="7393092" cy="3129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05961"/>
            <a:ext cx="4003449" cy="347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5280" y="6605961"/>
            <a:ext cx="4003449" cy="347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/>
            </a:lvl1pPr>
          </a:lstStyle>
          <a:p>
            <a:fld id="{6256FE93-08D8-471D-B8B7-4A3FF3DF86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58245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CD1F31-8372-4622-875B-AE6B1E55333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2CA597-3E59-4FB2-918B-6D88871A8AFF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2CA597-3E59-4FB2-918B-6D88871A8AFF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2CA597-3E59-4FB2-918B-6D88871A8AFF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2CA597-3E59-4FB2-918B-6D88871A8AF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2CA597-3E59-4FB2-918B-6D88871A8AFF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2CA597-3E59-4FB2-918B-6D88871A8AFF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2CA597-3E59-4FB2-918B-6D88871A8AFF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2CA597-3E59-4FB2-918B-6D88871A8AFF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2CA597-3E59-4FB2-918B-6D88871A8AFF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2CA597-3E59-4FB2-918B-6D88871A8AFF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405431-3429-4D24-B68B-8B0AF86F36C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2CA597-3E59-4FB2-918B-6D88871A8AFF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2CA597-3E59-4FB2-918B-6D88871A8AFF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2CA597-3E59-4FB2-918B-6D88871A8AFF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2CA597-3E59-4FB2-918B-6D88871A8AFF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2CA597-3E59-4FB2-918B-6D88871A8AFF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2CA597-3E59-4FB2-918B-6D88871A8AFF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CD1F31-8372-4622-875B-AE6B1E55333F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2CA597-3E59-4FB2-918B-6D88871A8AFF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2CA597-3E59-4FB2-918B-6D88871A8AFF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2CA597-3E59-4FB2-918B-6D88871A8AFF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2CA597-3E59-4FB2-918B-6D88871A8AFF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2CA597-3E59-4FB2-918B-6D88871A8AFF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2CA597-3E59-4FB2-918B-6D88871A8AFF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2CA597-3E59-4FB2-918B-6D88871A8AFF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18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60419" name="Freeform 3"/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>
                <a:gd name="T0" fmla="*/ 5740 w 5740"/>
                <a:gd name="T1" fmla="*/ 1043 h 1043"/>
                <a:gd name="T2" fmla="*/ 0 w 5740"/>
                <a:gd name="T3" fmla="*/ 1043 h 1043"/>
                <a:gd name="T4" fmla="*/ 0 w 5740"/>
                <a:gd name="T5" fmla="*/ 0 h 1043"/>
                <a:gd name="T6" fmla="*/ 5740 w 5740"/>
                <a:gd name="T7" fmla="*/ 0 h 1043"/>
                <a:gd name="T8" fmla="*/ 5740 w 5740"/>
                <a:gd name="T9" fmla="*/ 1043 h 1043"/>
                <a:gd name="T10" fmla="*/ 5740 w 5740"/>
                <a:gd name="T11" fmla="*/ 104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0420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60421" name="Freeform 5"/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22" name="Freeform 6"/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>
                  <a:gd name="T0" fmla="*/ 0 w 5740"/>
                  <a:gd name="T1" fmla="*/ 42 h 42"/>
                  <a:gd name="T2" fmla="*/ 5740 w 5740"/>
                  <a:gd name="T3" fmla="*/ 42 h 42"/>
                  <a:gd name="T4" fmla="*/ 5740 w 5740"/>
                  <a:gd name="T5" fmla="*/ 0 h 42"/>
                  <a:gd name="T6" fmla="*/ 0 w 5740"/>
                  <a:gd name="T7" fmla="*/ 0 h 42"/>
                  <a:gd name="T8" fmla="*/ 0 w 5740"/>
                  <a:gd name="T9" fmla="*/ 42 h 42"/>
                  <a:gd name="T10" fmla="*/ 0 w 5740"/>
                  <a:gd name="T11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23" name="Freeform 7"/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24" name="Freeform 8"/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25" name="Freeform 9"/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26" name="Freeform 10"/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27" name="Freeform 11"/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28" name="Freeform 12"/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29" name="Freeform 13"/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30" name="Freeform 14"/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31" name="Freeform 15"/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32" name="Freeform 16"/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33" name="Freeform 17"/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34" name="Freeform 18"/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35" name="Freeform 19"/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36" name="Freeform 20"/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37" name="Freeform 21"/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38" name="Freeform 22"/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39" name="Freeform 23"/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40" name="Freeform 24"/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41" name="Freeform 25"/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42" name="Freeform 26"/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43" name="Freeform 27"/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44" name="Freeform 28"/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45" name="Freeform 29"/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0446" name="Group 30"/>
              <p:cNvGrpSpPr>
                <a:grpSpLocks/>
              </p:cNvGrpSpPr>
              <p:nvPr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60447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>
                    <a:gd name="T0" fmla="*/ 18 w 42"/>
                    <a:gd name="T1" fmla="*/ 1043 h 1043"/>
                    <a:gd name="T2" fmla="*/ 42 w 42"/>
                    <a:gd name="T3" fmla="*/ 1043 h 1043"/>
                    <a:gd name="T4" fmla="*/ 42 w 42"/>
                    <a:gd name="T5" fmla="*/ 0 h 1043"/>
                    <a:gd name="T6" fmla="*/ 0 w 42"/>
                    <a:gd name="T7" fmla="*/ 0 h 1043"/>
                    <a:gd name="T8" fmla="*/ 0 w 42"/>
                    <a:gd name="T9" fmla="*/ 1043 h 1043"/>
                    <a:gd name="T10" fmla="*/ 18 w 42"/>
                    <a:gd name="T11" fmla="*/ 1043 h 1043"/>
                    <a:gd name="T12" fmla="*/ 18 w 4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48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>
                    <a:gd name="T0" fmla="*/ 131 w 155"/>
                    <a:gd name="T1" fmla="*/ 1043 h 1043"/>
                    <a:gd name="T2" fmla="*/ 155 w 155"/>
                    <a:gd name="T3" fmla="*/ 1043 h 1043"/>
                    <a:gd name="T4" fmla="*/ 42 w 155"/>
                    <a:gd name="T5" fmla="*/ 0 h 1043"/>
                    <a:gd name="T6" fmla="*/ 0 w 155"/>
                    <a:gd name="T7" fmla="*/ 0 h 1043"/>
                    <a:gd name="T8" fmla="*/ 113 w 155"/>
                    <a:gd name="T9" fmla="*/ 1043 h 1043"/>
                    <a:gd name="T10" fmla="*/ 131 w 155"/>
                    <a:gd name="T11" fmla="*/ 1043 h 1043"/>
                    <a:gd name="T12" fmla="*/ 131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49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>
                    <a:gd name="T0" fmla="*/ 221 w 239"/>
                    <a:gd name="T1" fmla="*/ 1043 h 1043"/>
                    <a:gd name="T2" fmla="*/ 239 w 239"/>
                    <a:gd name="T3" fmla="*/ 1043 h 1043"/>
                    <a:gd name="T4" fmla="*/ 36 w 239"/>
                    <a:gd name="T5" fmla="*/ 0 h 1043"/>
                    <a:gd name="T6" fmla="*/ 0 w 239"/>
                    <a:gd name="T7" fmla="*/ 0 h 1043"/>
                    <a:gd name="T8" fmla="*/ 203 w 239"/>
                    <a:gd name="T9" fmla="*/ 1043 h 1043"/>
                    <a:gd name="T10" fmla="*/ 221 w 239"/>
                    <a:gd name="T11" fmla="*/ 1043 h 1043"/>
                    <a:gd name="T12" fmla="*/ 221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50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>
                    <a:gd name="T0" fmla="*/ 334 w 352"/>
                    <a:gd name="T1" fmla="*/ 1043 h 1043"/>
                    <a:gd name="T2" fmla="*/ 352 w 352"/>
                    <a:gd name="T3" fmla="*/ 1043 h 1043"/>
                    <a:gd name="T4" fmla="*/ 41 w 352"/>
                    <a:gd name="T5" fmla="*/ 0 h 1043"/>
                    <a:gd name="T6" fmla="*/ 0 w 352"/>
                    <a:gd name="T7" fmla="*/ 0 h 1043"/>
                    <a:gd name="T8" fmla="*/ 311 w 352"/>
                    <a:gd name="T9" fmla="*/ 1043 h 1043"/>
                    <a:gd name="T10" fmla="*/ 334 w 352"/>
                    <a:gd name="T11" fmla="*/ 1043 h 1043"/>
                    <a:gd name="T12" fmla="*/ 334 w 35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51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>
                    <a:gd name="T0" fmla="*/ 425 w 449"/>
                    <a:gd name="T1" fmla="*/ 1043 h 1043"/>
                    <a:gd name="T2" fmla="*/ 449 w 449"/>
                    <a:gd name="T3" fmla="*/ 1043 h 1043"/>
                    <a:gd name="T4" fmla="*/ 42 w 449"/>
                    <a:gd name="T5" fmla="*/ 0 h 1043"/>
                    <a:gd name="T6" fmla="*/ 0 w 449"/>
                    <a:gd name="T7" fmla="*/ 0 h 1043"/>
                    <a:gd name="T8" fmla="*/ 407 w 449"/>
                    <a:gd name="T9" fmla="*/ 1043 h 1043"/>
                    <a:gd name="T10" fmla="*/ 425 w 449"/>
                    <a:gd name="T11" fmla="*/ 1043 h 1043"/>
                    <a:gd name="T12" fmla="*/ 425 w 44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52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>
                    <a:gd name="T0" fmla="*/ 520 w 538"/>
                    <a:gd name="T1" fmla="*/ 1043 h 1043"/>
                    <a:gd name="T2" fmla="*/ 538 w 538"/>
                    <a:gd name="T3" fmla="*/ 1043 h 1043"/>
                    <a:gd name="T4" fmla="*/ 41 w 538"/>
                    <a:gd name="T5" fmla="*/ 0 h 1043"/>
                    <a:gd name="T6" fmla="*/ 0 w 538"/>
                    <a:gd name="T7" fmla="*/ 0 h 1043"/>
                    <a:gd name="T8" fmla="*/ 496 w 538"/>
                    <a:gd name="T9" fmla="*/ 1043 h 1043"/>
                    <a:gd name="T10" fmla="*/ 520 w 538"/>
                    <a:gd name="T11" fmla="*/ 1043 h 1043"/>
                    <a:gd name="T12" fmla="*/ 520 w 53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53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>
                    <a:gd name="T0" fmla="*/ 622 w 640"/>
                    <a:gd name="T1" fmla="*/ 1043 h 1043"/>
                    <a:gd name="T2" fmla="*/ 640 w 640"/>
                    <a:gd name="T3" fmla="*/ 1043 h 1043"/>
                    <a:gd name="T4" fmla="*/ 48 w 640"/>
                    <a:gd name="T5" fmla="*/ 0 h 1043"/>
                    <a:gd name="T6" fmla="*/ 0 w 640"/>
                    <a:gd name="T7" fmla="*/ 0 h 1043"/>
                    <a:gd name="T8" fmla="*/ 598 w 640"/>
                    <a:gd name="T9" fmla="*/ 1043 h 1043"/>
                    <a:gd name="T10" fmla="*/ 622 w 640"/>
                    <a:gd name="T11" fmla="*/ 1043 h 1043"/>
                    <a:gd name="T12" fmla="*/ 622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54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>
                    <a:gd name="T0" fmla="*/ 604 w 628"/>
                    <a:gd name="T1" fmla="*/ 935 h 935"/>
                    <a:gd name="T2" fmla="*/ 628 w 628"/>
                    <a:gd name="T3" fmla="*/ 935 h 935"/>
                    <a:gd name="T4" fmla="*/ 0 w 628"/>
                    <a:gd name="T5" fmla="*/ 0 h 935"/>
                    <a:gd name="T6" fmla="*/ 0 w 628"/>
                    <a:gd name="T7" fmla="*/ 66 h 935"/>
                    <a:gd name="T8" fmla="*/ 580 w 628"/>
                    <a:gd name="T9" fmla="*/ 935 h 935"/>
                    <a:gd name="T10" fmla="*/ 604 w 628"/>
                    <a:gd name="T11" fmla="*/ 935 h 935"/>
                    <a:gd name="T12" fmla="*/ 604 w 628"/>
                    <a:gd name="T13" fmla="*/ 935 h 9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55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>
                    <a:gd name="T0" fmla="*/ 18 w 155"/>
                    <a:gd name="T1" fmla="*/ 1043 h 1043"/>
                    <a:gd name="T2" fmla="*/ 42 w 155"/>
                    <a:gd name="T3" fmla="*/ 1043 h 1043"/>
                    <a:gd name="T4" fmla="*/ 155 w 155"/>
                    <a:gd name="T5" fmla="*/ 0 h 1043"/>
                    <a:gd name="T6" fmla="*/ 114 w 155"/>
                    <a:gd name="T7" fmla="*/ 0 h 1043"/>
                    <a:gd name="T8" fmla="*/ 0 w 155"/>
                    <a:gd name="T9" fmla="*/ 1043 h 1043"/>
                    <a:gd name="T10" fmla="*/ 18 w 155"/>
                    <a:gd name="T11" fmla="*/ 1043 h 1043"/>
                    <a:gd name="T12" fmla="*/ 18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56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>
                    <a:gd name="T0" fmla="*/ 18 w 239"/>
                    <a:gd name="T1" fmla="*/ 1043 h 1043"/>
                    <a:gd name="T2" fmla="*/ 36 w 239"/>
                    <a:gd name="T3" fmla="*/ 1043 h 1043"/>
                    <a:gd name="T4" fmla="*/ 239 w 239"/>
                    <a:gd name="T5" fmla="*/ 0 h 1043"/>
                    <a:gd name="T6" fmla="*/ 203 w 239"/>
                    <a:gd name="T7" fmla="*/ 0 h 1043"/>
                    <a:gd name="T8" fmla="*/ 0 w 239"/>
                    <a:gd name="T9" fmla="*/ 1043 h 1043"/>
                    <a:gd name="T10" fmla="*/ 18 w 239"/>
                    <a:gd name="T11" fmla="*/ 1043 h 1043"/>
                    <a:gd name="T12" fmla="*/ 18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57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>
                    <a:gd name="T0" fmla="*/ 24 w 358"/>
                    <a:gd name="T1" fmla="*/ 1043 h 1043"/>
                    <a:gd name="T2" fmla="*/ 42 w 358"/>
                    <a:gd name="T3" fmla="*/ 1043 h 1043"/>
                    <a:gd name="T4" fmla="*/ 358 w 358"/>
                    <a:gd name="T5" fmla="*/ 0 h 1043"/>
                    <a:gd name="T6" fmla="*/ 317 w 358"/>
                    <a:gd name="T7" fmla="*/ 0 h 1043"/>
                    <a:gd name="T8" fmla="*/ 0 w 358"/>
                    <a:gd name="T9" fmla="*/ 1043 h 1043"/>
                    <a:gd name="T10" fmla="*/ 24 w 358"/>
                    <a:gd name="T11" fmla="*/ 1043 h 1043"/>
                    <a:gd name="T12" fmla="*/ 24 w 35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58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>
                    <a:gd name="T0" fmla="*/ 18 w 448"/>
                    <a:gd name="T1" fmla="*/ 1043 h 1043"/>
                    <a:gd name="T2" fmla="*/ 41 w 448"/>
                    <a:gd name="T3" fmla="*/ 1043 h 1043"/>
                    <a:gd name="T4" fmla="*/ 448 w 448"/>
                    <a:gd name="T5" fmla="*/ 0 h 1043"/>
                    <a:gd name="T6" fmla="*/ 406 w 448"/>
                    <a:gd name="T7" fmla="*/ 0 h 1043"/>
                    <a:gd name="T8" fmla="*/ 0 w 448"/>
                    <a:gd name="T9" fmla="*/ 1043 h 1043"/>
                    <a:gd name="T10" fmla="*/ 18 w 448"/>
                    <a:gd name="T11" fmla="*/ 1043 h 1043"/>
                    <a:gd name="T12" fmla="*/ 18 w 44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59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>
                    <a:gd name="T0" fmla="*/ 18 w 539"/>
                    <a:gd name="T1" fmla="*/ 1043 h 1043"/>
                    <a:gd name="T2" fmla="*/ 42 w 539"/>
                    <a:gd name="T3" fmla="*/ 1043 h 1043"/>
                    <a:gd name="T4" fmla="*/ 539 w 539"/>
                    <a:gd name="T5" fmla="*/ 0 h 1043"/>
                    <a:gd name="T6" fmla="*/ 497 w 539"/>
                    <a:gd name="T7" fmla="*/ 0 h 1043"/>
                    <a:gd name="T8" fmla="*/ 0 w 539"/>
                    <a:gd name="T9" fmla="*/ 1043 h 1043"/>
                    <a:gd name="T10" fmla="*/ 18 w 539"/>
                    <a:gd name="T11" fmla="*/ 1043 h 1043"/>
                    <a:gd name="T12" fmla="*/ 18 w 5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60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>
                    <a:gd name="T0" fmla="*/ 18 w 640"/>
                    <a:gd name="T1" fmla="*/ 1043 h 1043"/>
                    <a:gd name="T2" fmla="*/ 42 w 640"/>
                    <a:gd name="T3" fmla="*/ 1043 h 1043"/>
                    <a:gd name="T4" fmla="*/ 640 w 640"/>
                    <a:gd name="T5" fmla="*/ 0 h 1043"/>
                    <a:gd name="T6" fmla="*/ 592 w 640"/>
                    <a:gd name="T7" fmla="*/ 0 h 1043"/>
                    <a:gd name="T8" fmla="*/ 0 w 640"/>
                    <a:gd name="T9" fmla="*/ 1043 h 1043"/>
                    <a:gd name="T10" fmla="*/ 18 w 640"/>
                    <a:gd name="T11" fmla="*/ 1043 h 1043"/>
                    <a:gd name="T12" fmla="*/ 18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61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>
                    <a:gd name="T0" fmla="*/ 24 w 670"/>
                    <a:gd name="T1" fmla="*/ 995 h 995"/>
                    <a:gd name="T2" fmla="*/ 48 w 670"/>
                    <a:gd name="T3" fmla="*/ 995 h 995"/>
                    <a:gd name="T4" fmla="*/ 670 w 670"/>
                    <a:gd name="T5" fmla="*/ 72 h 995"/>
                    <a:gd name="T6" fmla="*/ 670 w 670"/>
                    <a:gd name="T7" fmla="*/ 0 h 995"/>
                    <a:gd name="T8" fmla="*/ 0 w 670"/>
                    <a:gd name="T9" fmla="*/ 995 h 995"/>
                    <a:gd name="T10" fmla="*/ 24 w 670"/>
                    <a:gd name="T11" fmla="*/ 995 h 995"/>
                    <a:gd name="T12" fmla="*/ 24 w 670"/>
                    <a:gd name="T13" fmla="*/ 995 h 9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0462" name="Group 46"/>
              <p:cNvGrpSpPr>
                <a:grpSpLocks/>
              </p:cNvGrpSpPr>
              <p:nvPr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60463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>
                    <a:gd name="T0" fmla="*/ 281 w 305"/>
                    <a:gd name="T1" fmla="*/ 426 h 426"/>
                    <a:gd name="T2" fmla="*/ 305 w 305"/>
                    <a:gd name="T3" fmla="*/ 426 h 426"/>
                    <a:gd name="T4" fmla="*/ 0 w 305"/>
                    <a:gd name="T5" fmla="*/ 0 h 426"/>
                    <a:gd name="T6" fmla="*/ 0 w 305"/>
                    <a:gd name="T7" fmla="*/ 66 h 426"/>
                    <a:gd name="T8" fmla="*/ 251 w 305"/>
                    <a:gd name="T9" fmla="*/ 426 h 426"/>
                    <a:gd name="T10" fmla="*/ 281 w 305"/>
                    <a:gd name="T11" fmla="*/ 426 h 426"/>
                    <a:gd name="T12" fmla="*/ 281 w 305"/>
                    <a:gd name="T13" fmla="*/ 42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64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>
                    <a:gd name="T0" fmla="*/ 24 w 347"/>
                    <a:gd name="T1" fmla="*/ 486 h 486"/>
                    <a:gd name="T2" fmla="*/ 48 w 347"/>
                    <a:gd name="T3" fmla="*/ 486 h 486"/>
                    <a:gd name="T4" fmla="*/ 347 w 347"/>
                    <a:gd name="T5" fmla="*/ 72 h 486"/>
                    <a:gd name="T6" fmla="*/ 347 w 347"/>
                    <a:gd name="T7" fmla="*/ 0 h 486"/>
                    <a:gd name="T8" fmla="*/ 0 w 347"/>
                    <a:gd name="T9" fmla="*/ 486 h 486"/>
                    <a:gd name="T10" fmla="*/ 24 w 347"/>
                    <a:gd name="T11" fmla="*/ 486 h 486"/>
                    <a:gd name="T12" fmla="*/ 24 w 347"/>
                    <a:gd name="T13" fmla="*/ 486 h 4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0465" name="Group 49"/>
              <p:cNvGrpSpPr>
                <a:grpSpLocks/>
              </p:cNvGrpSpPr>
              <p:nvPr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60466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>
                    <a:gd name="T0" fmla="*/ 18 w 42"/>
                    <a:gd name="T1" fmla="*/ 0 h 3273"/>
                    <a:gd name="T2" fmla="*/ 0 w 42"/>
                    <a:gd name="T3" fmla="*/ 0 h 3273"/>
                    <a:gd name="T4" fmla="*/ 0 w 42"/>
                    <a:gd name="T5" fmla="*/ 3273 h 3273"/>
                    <a:gd name="T6" fmla="*/ 42 w 42"/>
                    <a:gd name="T7" fmla="*/ 3273 h 3273"/>
                    <a:gd name="T8" fmla="*/ 42 w 42"/>
                    <a:gd name="T9" fmla="*/ 0 h 3273"/>
                    <a:gd name="T10" fmla="*/ 18 w 42"/>
                    <a:gd name="T11" fmla="*/ 0 h 3273"/>
                    <a:gd name="T12" fmla="*/ 18 w 42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67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>
                    <a:gd name="T0" fmla="*/ 376 w 400"/>
                    <a:gd name="T1" fmla="*/ 0 h 3273"/>
                    <a:gd name="T2" fmla="*/ 358 w 400"/>
                    <a:gd name="T3" fmla="*/ 0 h 3273"/>
                    <a:gd name="T4" fmla="*/ 0 w 400"/>
                    <a:gd name="T5" fmla="*/ 3273 h 3273"/>
                    <a:gd name="T6" fmla="*/ 41 w 400"/>
                    <a:gd name="T7" fmla="*/ 3273 h 3273"/>
                    <a:gd name="T8" fmla="*/ 400 w 400"/>
                    <a:gd name="T9" fmla="*/ 0 h 3273"/>
                    <a:gd name="T10" fmla="*/ 376 w 400"/>
                    <a:gd name="T11" fmla="*/ 0 h 3273"/>
                    <a:gd name="T12" fmla="*/ 376 w 400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68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>
                    <a:gd name="T0" fmla="*/ 657 w 675"/>
                    <a:gd name="T1" fmla="*/ 0 h 3273"/>
                    <a:gd name="T2" fmla="*/ 639 w 675"/>
                    <a:gd name="T3" fmla="*/ 0 h 3273"/>
                    <a:gd name="T4" fmla="*/ 0 w 675"/>
                    <a:gd name="T5" fmla="*/ 3273 h 3273"/>
                    <a:gd name="T6" fmla="*/ 42 w 675"/>
                    <a:gd name="T7" fmla="*/ 3273 h 3273"/>
                    <a:gd name="T8" fmla="*/ 675 w 675"/>
                    <a:gd name="T9" fmla="*/ 0 h 3273"/>
                    <a:gd name="T10" fmla="*/ 657 w 675"/>
                    <a:gd name="T11" fmla="*/ 0 h 3273"/>
                    <a:gd name="T12" fmla="*/ 657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69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>
                    <a:gd name="T0" fmla="*/ 1013 w 1031"/>
                    <a:gd name="T1" fmla="*/ 0 h 3280"/>
                    <a:gd name="T2" fmla="*/ 990 w 1031"/>
                    <a:gd name="T3" fmla="*/ 0 h 3280"/>
                    <a:gd name="T4" fmla="*/ 0 w 1031"/>
                    <a:gd name="T5" fmla="*/ 3280 h 3280"/>
                    <a:gd name="T6" fmla="*/ 42 w 1031"/>
                    <a:gd name="T7" fmla="*/ 3280 h 3280"/>
                    <a:gd name="T8" fmla="*/ 1031 w 1031"/>
                    <a:gd name="T9" fmla="*/ 4 h 3280"/>
                    <a:gd name="T10" fmla="*/ 1013 w 1031"/>
                    <a:gd name="T11" fmla="*/ 0 h 3280"/>
                    <a:gd name="T12" fmla="*/ 1013 w 1031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70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>
                    <a:gd name="T0" fmla="*/ 1296 w 1319"/>
                    <a:gd name="T1" fmla="*/ 0 h 3280"/>
                    <a:gd name="T2" fmla="*/ 1278 w 1319"/>
                    <a:gd name="T3" fmla="*/ 0 h 3280"/>
                    <a:gd name="T4" fmla="*/ 0 w 1319"/>
                    <a:gd name="T5" fmla="*/ 3280 h 3280"/>
                    <a:gd name="T6" fmla="*/ 42 w 1319"/>
                    <a:gd name="T7" fmla="*/ 3280 h 3280"/>
                    <a:gd name="T8" fmla="*/ 1319 w 1319"/>
                    <a:gd name="T9" fmla="*/ 5 h 3280"/>
                    <a:gd name="T10" fmla="*/ 1296 w 1319"/>
                    <a:gd name="T11" fmla="*/ 0 h 3280"/>
                    <a:gd name="T12" fmla="*/ 1296 w 1319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71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>
                    <a:gd name="T0" fmla="*/ 18 w 401"/>
                    <a:gd name="T1" fmla="*/ 0 h 3273"/>
                    <a:gd name="T2" fmla="*/ 0 w 401"/>
                    <a:gd name="T3" fmla="*/ 0 h 3273"/>
                    <a:gd name="T4" fmla="*/ 359 w 401"/>
                    <a:gd name="T5" fmla="*/ 3273 h 3273"/>
                    <a:gd name="T6" fmla="*/ 401 w 401"/>
                    <a:gd name="T7" fmla="*/ 3273 h 3273"/>
                    <a:gd name="T8" fmla="*/ 42 w 401"/>
                    <a:gd name="T9" fmla="*/ 0 h 3273"/>
                    <a:gd name="T10" fmla="*/ 18 w 401"/>
                    <a:gd name="T11" fmla="*/ 0 h 3273"/>
                    <a:gd name="T12" fmla="*/ 18 w 401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72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>
                    <a:gd name="T0" fmla="*/ 18 w 675"/>
                    <a:gd name="T1" fmla="*/ 0 h 3273"/>
                    <a:gd name="T2" fmla="*/ 0 w 675"/>
                    <a:gd name="T3" fmla="*/ 0 h 3273"/>
                    <a:gd name="T4" fmla="*/ 640 w 675"/>
                    <a:gd name="T5" fmla="*/ 3273 h 3273"/>
                    <a:gd name="T6" fmla="*/ 675 w 675"/>
                    <a:gd name="T7" fmla="*/ 3273 h 3273"/>
                    <a:gd name="T8" fmla="*/ 36 w 675"/>
                    <a:gd name="T9" fmla="*/ 0 h 3273"/>
                    <a:gd name="T10" fmla="*/ 18 w 675"/>
                    <a:gd name="T11" fmla="*/ 0 h 3273"/>
                    <a:gd name="T12" fmla="*/ 18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73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>
                    <a:gd name="T0" fmla="*/ 23 w 1036"/>
                    <a:gd name="T1" fmla="*/ 0 h 3280"/>
                    <a:gd name="T2" fmla="*/ 0 w 1036"/>
                    <a:gd name="T3" fmla="*/ 5 h 3280"/>
                    <a:gd name="T4" fmla="*/ 994 w 1036"/>
                    <a:gd name="T5" fmla="*/ 3280 h 3280"/>
                    <a:gd name="T6" fmla="*/ 1036 w 1036"/>
                    <a:gd name="T7" fmla="*/ 3280 h 3280"/>
                    <a:gd name="T8" fmla="*/ 41 w 1036"/>
                    <a:gd name="T9" fmla="*/ 0 h 3280"/>
                    <a:gd name="T10" fmla="*/ 23 w 1036"/>
                    <a:gd name="T11" fmla="*/ 0 h 3280"/>
                    <a:gd name="T12" fmla="*/ 23 w 1036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74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>
                    <a:gd name="T0" fmla="*/ 20 w 1327"/>
                    <a:gd name="T1" fmla="*/ 0 h 3280"/>
                    <a:gd name="T2" fmla="*/ 0 w 1327"/>
                    <a:gd name="T3" fmla="*/ 7 h 3280"/>
                    <a:gd name="T4" fmla="*/ 1285 w 1327"/>
                    <a:gd name="T5" fmla="*/ 3280 h 3280"/>
                    <a:gd name="T6" fmla="*/ 1327 w 1327"/>
                    <a:gd name="T7" fmla="*/ 3280 h 3280"/>
                    <a:gd name="T8" fmla="*/ 43 w 1327"/>
                    <a:gd name="T9" fmla="*/ 0 h 3280"/>
                    <a:gd name="T10" fmla="*/ 20 w 1327"/>
                    <a:gd name="T11" fmla="*/ 0 h 3280"/>
                    <a:gd name="T12" fmla="*/ 20 w 1327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0475" name="Freeform 59"/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>
                  <a:gd name="T0" fmla="*/ 1236 w 1254"/>
                  <a:gd name="T1" fmla="*/ 0 h 2632"/>
                  <a:gd name="T2" fmla="*/ 1212 w 1254"/>
                  <a:gd name="T3" fmla="*/ 0 h 2632"/>
                  <a:gd name="T4" fmla="*/ 0 w 1254"/>
                  <a:gd name="T5" fmla="*/ 2542 h 2632"/>
                  <a:gd name="T6" fmla="*/ 0 w 1254"/>
                  <a:gd name="T7" fmla="*/ 2632 h 2632"/>
                  <a:gd name="T8" fmla="*/ 1254 w 1254"/>
                  <a:gd name="T9" fmla="*/ 7 h 2632"/>
                  <a:gd name="T10" fmla="*/ 1236 w 1254"/>
                  <a:gd name="T11" fmla="*/ 0 h 2632"/>
                  <a:gd name="T12" fmla="*/ 1236 w 1254"/>
                  <a:gd name="T13" fmla="*/ 0 h 2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76" name="Freeform 60"/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>
                  <a:gd name="T0" fmla="*/ 930 w 948"/>
                  <a:gd name="T1" fmla="*/ 0 h 1676"/>
                  <a:gd name="T2" fmla="*/ 906 w 948"/>
                  <a:gd name="T3" fmla="*/ 0 h 1676"/>
                  <a:gd name="T4" fmla="*/ 0 w 948"/>
                  <a:gd name="T5" fmla="*/ 1593 h 1676"/>
                  <a:gd name="T6" fmla="*/ 0 w 948"/>
                  <a:gd name="T7" fmla="*/ 1676 h 1676"/>
                  <a:gd name="T8" fmla="*/ 948 w 948"/>
                  <a:gd name="T9" fmla="*/ 5 h 1676"/>
                  <a:gd name="T10" fmla="*/ 930 w 948"/>
                  <a:gd name="T11" fmla="*/ 0 h 1676"/>
                  <a:gd name="T12" fmla="*/ 930 w 948"/>
                  <a:gd name="T13" fmla="*/ 0 h 16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77" name="Freeform 61"/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>
                  <a:gd name="T0" fmla="*/ 606 w 629"/>
                  <a:gd name="T1" fmla="*/ 0 h 937"/>
                  <a:gd name="T2" fmla="*/ 582 w 629"/>
                  <a:gd name="T3" fmla="*/ 0 h 937"/>
                  <a:gd name="T4" fmla="*/ 0 w 629"/>
                  <a:gd name="T5" fmla="*/ 871 h 937"/>
                  <a:gd name="T6" fmla="*/ 0 w 629"/>
                  <a:gd name="T7" fmla="*/ 937 h 937"/>
                  <a:gd name="T8" fmla="*/ 629 w 629"/>
                  <a:gd name="T9" fmla="*/ 4 h 937"/>
                  <a:gd name="T10" fmla="*/ 606 w 629"/>
                  <a:gd name="T11" fmla="*/ 0 h 937"/>
                  <a:gd name="T12" fmla="*/ 606 w 629"/>
                  <a:gd name="T13" fmla="*/ 0 h 9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78" name="Freeform 62"/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>
                  <a:gd name="T0" fmla="*/ 282 w 305"/>
                  <a:gd name="T1" fmla="*/ 0 h 427"/>
                  <a:gd name="T2" fmla="*/ 252 w 305"/>
                  <a:gd name="T3" fmla="*/ 0 h 427"/>
                  <a:gd name="T4" fmla="*/ 0 w 305"/>
                  <a:gd name="T5" fmla="*/ 361 h 427"/>
                  <a:gd name="T6" fmla="*/ 0 w 305"/>
                  <a:gd name="T7" fmla="*/ 427 h 427"/>
                  <a:gd name="T8" fmla="*/ 305 w 305"/>
                  <a:gd name="T9" fmla="*/ 5 h 427"/>
                  <a:gd name="T10" fmla="*/ 282 w 305"/>
                  <a:gd name="T11" fmla="*/ 0 h 427"/>
                  <a:gd name="T12" fmla="*/ 282 w 305"/>
                  <a:gd name="T13" fmla="*/ 0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79" name="Freeform 63"/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>
                  <a:gd name="T0" fmla="*/ 41 w 1277"/>
                  <a:gd name="T1" fmla="*/ 0 h 2686"/>
                  <a:gd name="T2" fmla="*/ 17 w 1277"/>
                  <a:gd name="T3" fmla="*/ 0 h 2686"/>
                  <a:gd name="T4" fmla="*/ 0 w 1277"/>
                  <a:gd name="T5" fmla="*/ 4 h 2686"/>
                  <a:gd name="T6" fmla="*/ 1277 w 1277"/>
                  <a:gd name="T7" fmla="*/ 2686 h 2686"/>
                  <a:gd name="T8" fmla="*/ 1277 w 1277"/>
                  <a:gd name="T9" fmla="*/ 2596 h 2686"/>
                  <a:gd name="T10" fmla="*/ 41 w 1277"/>
                  <a:gd name="T11" fmla="*/ 0 h 2686"/>
                  <a:gd name="T12" fmla="*/ 41 w 1277"/>
                  <a:gd name="T13" fmla="*/ 0 h 2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80" name="Freeform 64"/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>
                  <a:gd name="T0" fmla="*/ 16 w 988"/>
                  <a:gd name="T1" fmla="*/ 0 h 1730"/>
                  <a:gd name="T2" fmla="*/ 0 w 988"/>
                  <a:gd name="T3" fmla="*/ 7 h 1730"/>
                  <a:gd name="T4" fmla="*/ 988 w 988"/>
                  <a:gd name="T5" fmla="*/ 1730 h 1730"/>
                  <a:gd name="T6" fmla="*/ 988 w 988"/>
                  <a:gd name="T7" fmla="*/ 1653 h 1730"/>
                  <a:gd name="T8" fmla="*/ 40 w 988"/>
                  <a:gd name="T9" fmla="*/ 0 h 1730"/>
                  <a:gd name="T10" fmla="*/ 16 w 988"/>
                  <a:gd name="T11" fmla="*/ 0 h 1730"/>
                  <a:gd name="T12" fmla="*/ 16 w 988"/>
                  <a:gd name="T13" fmla="*/ 0 h 17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81" name="Freeform 65"/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>
                  <a:gd name="T0" fmla="*/ 22 w 670"/>
                  <a:gd name="T1" fmla="*/ 0 h 997"/>
                  <a:gd name="T2" fmla="*/ 0 w 670"/>
                  <a:gd name="T3" fmla="*/ 4 h 997"/>
                  <a:gd name="T4" fmla="*/ 670 w 670"/>
                  <a:gd name="T5" fmla="*/ 997 h 997"/>
                  <a:gd name="T6" fmla="*/ 670 w 670"/>
                  <a:gd name="T7" fmla="*/ 925 h 997"/>
                  <a:gd name="T8" fmla="*/ 46 w 670"/>
                  <a:gd name="T9" fmla="*/ 0 h 997"/>
                  <a:gd name="T10" fmla="*/ 22 w 670"/>
                  <a:gd name="T11" fmla="*/ 0 h 997"/>
                  <a:gd name="T12" fmla="*/ 22 w 670"/>
                  <a:gd name="T13" fmla="*/ 0 h 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82" name="Freeform 66"/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>
                  <a:gd name="T0" fmla="*/ 22 w 346"/>
                  <a:gd name="T1" fmla="*/ 0 h 487"/>
                  <a:gd name="T2" fmla="*/ 0 w 346"/>
                  <a:gd name="T3" fmla="*/ 7 h 487"/>
                  <a:gd name="T4" fmla="*/ 346 w 346"/>
                  <a:gd name="T5" fmla="*/ 487 h 487"/>
                  <a:gd name="T6" fmla="*/ 346 w 346"/>
                  <a:gd name="T7" fmla="*/ 415 h 487"/>
                  <a:gd name="T8" fmla="*/ 46 w 346"/>
                  <a:gd name="T9" fmla="*/ 0 h 487"/>
                  <a:gd name="T10" fmla="*/ 22 w 346"/>
                  <a:gd name="T11" fmla="*/ 0 h 487"/>
                  <a:gd name="T12" fmla="*/ 22 w 346"/>
                  <a:gd name="T13" fmla="*/ 0 h 4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0483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920875"/>
            <a:ext cx="8226425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60484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0485" name="Rectangle 6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0486" name="Rectangle 7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0487" name="Rectangle 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5988FFD-0A04-4814-9577-9A0C7D99642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133FC-82AF-45DC-96DA-C995BFD62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8001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3050"/>
            <a:ext cx="2055813" cy="5822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18212" cy="5822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395D5A-BBE1-44A7-ADE1-41676B5D8D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9911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11203F-38B3-40B4-903C-358BDAE46F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6819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C768C-AA16-47D7-8DAB-A770954F22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1177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195AB-24A2-492E-89CC-9CA4AAF599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4401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47D54-E3E9-430C-8782-440C493899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082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7DA3D5-706F-4BF1-AB50-112542ECFC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3181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4B5D75-6F37-4AE7-ACE4-B1CCEC44E0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708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53E4AC-046A-4D0B-AE31-58D70A0009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6037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528C3-B65E-455A-8A21-B537A411AC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029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63529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4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59395" name="Freeform 3"/>
            <p:cNvSpPr>
              <a:spLocks/>
            </p:cNvSpPr>
            <p:nvPr userDrawn="1"/>
          </p:nvSpPr>
          <p:spPr bwMode="hidden">
            <a:xfrm>
              <a:off x="0" y="0"/>
              <a:ext cx="5758" cy="1043"/>
            </a:xfrm>
            <a:custGeom>
              <a:avLst/>
              <a:gdLst>
                <a:gd name="T0" fmla="*/ 5740 w 5740"/>
                <a:gd name="T1" fmla="*/ 1043 h 1043"/>
                <a:gd name="T2" fmla="*/ 0 w 5740"/>
                <a:gd name="T3" fmla="*/ 1043 h 1043"/>
                <a:gd name="T4" fmla="*/ 0 w 5740"/>
                <a:gd name="T5" fmla="*/ 0 h 1043"/>
                <a:gd name="T6" fmla="*/ 5740 w 5740"/>
                <a:gd name="T7" fmla="*/ 0 h 1043"/>
                <a:gd name="T8" fmla="*/ 5740 w 5740"/>
                <a:gd name="T9" fmla="*/ 1043 h 1043"/>
                <a:gd name="T10" fmla="*/ 5740 w 5740"/>
                <a:gd name="T11" fmla="*/ 104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9396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59397" name="Freeform 5"/>
              <p:cNvSpPr>
                <a:spLocks/>
              </p:cNvSpPr>
              <p:nvPr userDrawn="1"/>
            </p:nvSpPr>
            <p:spPr bwMode="hidden">
              <a:xfrm>
                <a:off x="1" y="104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398" name="Freeform 6"/>
              <p:cNvSpPr>
                <a:spLocks/>
              </p:cNvSpPr>
              <p:nvPr userDrawn="1"/>
            </p:nvSpPr>
            <p:spPr bwMode="hidden">
              <a:xfrm>
                <a:off x="0" y="3988"/>
                <a:ext cx="5758" cy="42"/>
              </a:xfrm>
              <a:custGeom>
                <a:avLst/>
                <a:gdLst>
                  <a:gd name="T0" fmla="*/ 0 w 5740"/>
                  <a:gd name="T1" fmla="*/ 42 h 42"/>
                  <a:gd name="T2" fmla="*/ 5740 w 5740"/>
                  <a:gd name="T3" fmla="*/ 42 h 42"/>
                  <a:gd name="T4" fmla="*/ 5740 w 5740"/>
                  <a:gd name="T5" fmla="*/ 0 h 42"/>
                  <a:gd name="T6" fmla="*/ 0 w 5740"/>
                  <a:gd name="T7" fmla="*/ 0 h 42"/>
                  <a:gd name="T8" fmla="*/ 0 w 5740"/>
                  <a:gd name="T9" fmla="*/ 42 h 42"/>
                  <a:gd name="T10" fmla="*/ 0 w 5740"/>
                  <a:gd name="T11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399" name="Freeform 7"/>
              <p:cNvSpPr>
                <a:spLocks/>
              </p:cNvSpPr>
              <p:nvPr userDrawn="1"/>
            </p:nvSpPr>
            <p:spPr bwMode="hidden">
              <a:xfrm>
                <a:off x="0" y="3665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00" name="Freeform 8"/>
              <p:cNvSpPr>
                <a:spLocks/>
              </p:cNvSpPr>
              <p:nvPr userDrawn="1"/>
            </p:nvSpPr>
            <p:spPr bwMode="hidden">
              <a:xfrm>
                <a:off x="0" y="3364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01" name="Freeform 9"/>
              <p:cNvSpPr>
                <a:spLocks/>
              </p:cNvSpPr>
              <p:nvPr userDrawn="1"/>
            </p:nvSpPr>
            <p:spPr bwMode="hidden">
              <a:xfrm>
                <a:off x="0" y="3105"/>
                <a:ext cx="5758" cy="31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02" name="Freeform 10"/>
              <p:cNvSpPr>
                <a:spLocks/>
              </p:cNvSpPr>
              <p:nvPr userDrawn="1"/>
            </p:nvSpPr>
            <p:spPr bwMode="hidden">
              <a:xfrm>
                <a:off x="0" y="2859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03" name="Freeform 11"/>
              <p:cNvSpPr>
                <a:spLocks/>
              </p:cNvSpPr>
              <p:nvPr userDrawn="1"/>
            </p:nvSpPr>
            <p:spPr bwMode="hidden">
              <a:xfrm>
                <a:off x="0" y="264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04" name="Freeform 12"/>
              <p:cNvSpPr>
                <a:spLocks/>
              </p:cNvSpPr>
              <p:nvPr userDrawn="1"/>
            </p:nvSpPr>
            <p:spPr bwMode="hidden">
              <a:xfrm>
                <a:off x="0" y="2433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05" name="Freeform 13"/>
              <p:cNvSpPr>
                <a:spLocks/>
              </p:cNvSpPr>
              <p:nvPr userDrawn="1"/>
            </p:nvSpPr>
            <p:spPr bwMode="hidden">
              <a:xfrm>
                <a:off x="0" y="2259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06" name="Freeform 14"/>
              <p:cNvSpPr>
                <a:spLocks/>
              </p:cNvSpPr>
              <p:nvPr userDrawn="1"/>
            </p:nvSpPr>
            <p:spPr bwMode="hidden">
              <a:xfrm>
                <a:off x="0" y="209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07" name="Freeform 15"/>
              <p:cNvSpPr>
                <a:spLocks/>
              </p:cNvSpPr>
              <p:nvPr userDrawn="1"/>
            </p:nvSpPr>
            <p:spPr bwMode="hidden">
              <a:xfrm>
                <a:off x="0" y="192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08" name="Freeform 16"/>
              <p:cNvSpPr>
                <a:spLocks/>
              </p:cNvSpPr>
              <p:nvPr userDrawn="1"/>
            </p:nvSpPr>
            <p:spPr bwMode="hidden">
              <a:xfrm>
                <a:off x="0" y="1645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09" name="Freeform 17"/>
              <p:cNvSpPr>
                <a:spLocks/>
              </p:cNvSpPr>
              <p:nvPr userDrawn="1"/>
            </p:nvSpPr>
            <p:spPr bwMode="hidden">
              <a:xfrm>
                <a:off x="0" y="177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10" name="Freeform 18"/>
              <p:cNvSpPr>
                <a:spLocks/>
              </p:cNvSpPr>
              <p:nvPr userDrawn="1"/>
            </p:nvSpPr>
            <p:spPr bwMode="hidden">
              <a:xfrm>
                <a:off x="0" y="1520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11" name="Freeform 19"/>
              <p:cNvSpPr>
                <a:spLocks/>
              </p:cNvSpPr>
              <p:nvPr userDrawn="1"/>
            </p:nvSpPr>
            <p:spPr bwMode="hidden">
              <a:xfrm>
                <a:off x="0" y="1394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12" name="Freeform 20"/>
              <p:cNvSpPr>
                <a:spLocks/>
              </p:cNvSpPr>
              <p:nvPr userDrawn="1"/>
            </p:nvSpPr>
            <p:spPr bwMode="hidden">
              <a:xfrm>
                <a:off x="0" y="128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13" name="Freeform 21"/>
              <p:cNvSpPr>
                <a:spLocks/>
              </p:cNvSpPr>
              <p:nvPr userDrawn="1"/>
            </p:nvSpPr>
            <p:spPr bwMode="hidden">
              <a:xfrm>
                <a:off x="0" y="117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14" name="Freeform 22"/>
              <p:cNvSpPr>
                <a:spLocks/>
              </p:cNvSpPr>
              <p:nvPr userDrawn="1"/>
            </p:nvSpPr>
            <p:spPr bwMode="hidden">
              <a:xfrm>
                <a:off x="0" y="2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15" name="Freeform 23"/>
              <p:cNvSpPr>
                <a:spLocks/>
              </p:cNvSpPr>
              <p:nvPr userDrawn="1"/>
            </p:nvSpPr>
            <p:spPr bwMode="hidden">
              <a:xfrm>
                <a:off x="0" y="186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16" name="Freeform 24"/>
              <p:cNvSpPr>
                <a:spLocks/>
              </p:cNvSpPr>
              <p:nvPr userDrawn="1"/>
            </p:nvSpPr>
            <p:spPr bwMode="hidden">
              <a:xfrm>
                <a:off x="0" y="475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17" name="Freeform 25"/>
              <p:cNvSpPr>
                <a:spLocks/>
              </p:cNvSpPr>
              <p:nvPr userDrawn="1"/>
            </p:nvSpPr>
            <p:spPr bwMode="hidden">
              <a:xfrm>
                <a:off x="0" y="337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18" name="Freeform 26"/>
              <p:cNvSpPr>
                <a:spLocks/>
              </p:cNvSpPr>
              <p:nvPr userDrawn="1"/>
            </p:nvSpPr>
            <p:spPr bwMode="hidden">
              <a:xfrm>
                <a:off x="0" y="60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19" name="Freeform 27"/>
              <p:cNvSpPr>
                <a:spLocks/>
              </p:cNvSpPr>
              <p:nvPr userDrawn="1"/>
            </p:nvSpPr>
            <p:spPr bwMode="hidden">
              <a:xfrm>
                <a:off x="0" y="72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20" name="Freeform 28"/>
              <p:cNvSpPr>
                <a:spLocks/>
              </p:cNvSpPr>
              <p:nvPr userDrawn="1"/>
            </p:nvSpPr>
            <p:spPr bwMode="hidden">
              <a:xfrm>
                <a:off x="0" y="841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21" name="Freeform 29"/>
              <p:cNvSpPr>
                <a:spLocks/>
              </p:cNvSpPr>
              <p:nvPr userDrawn="1"/>
            </p:nvSpPr>
            <p:spPr bwMode="hidden">
              <a:xfrm>
                <a:off x="0" y="943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9422" name="Group 30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59423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>
                    <a:gd name="T0" fmla="*/ 18 w 42"/>
                    <a:gd name="T1" fmla="*/ 1043 h 1043"/>
                    <a:gd name="T2" fmla="*/ 42 w 42"/>
                    <a:gd name="T3" fmla="*/ 1043 h 1043"/>
                    <a:gd name="T4" fmla="*/ 42 w 42"/>
                    <a:gd name="T5" fmla="*/ 0 h 1043"/>
                    <a:gd name="T6" fmla="*/ 0 w 42"/>
                    <a:gd name="T7" fmla="*/ 0 h 1043"/>
                    <a:gd name="T8" fmla="*/ 0 w 42"/>
                    <a:gd name="T9" fmla="*/ 1043 h 1043"/>
                    <a:gd name="T10" fmla="*/ 18 w 42"/>
                    <a:gd name="T11" fmla="*/ 1043 h 1043"/>
                    <a:gd name="T12" fmla="*/ 18 w 4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24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>
                    <a:gd name="T0" fmla="*/ 131 w 155"/>
                    <a:gd name="T1" fmla="*/ 1043 h 1043"/>
                    <a:gd name="T2" fmla="*/ 155 w 155"/>
                    <a:gd name="T3" fmla="*/ 1043 h 1043"/>
                    <a:gd name="T4" fmla="*/ 42 w 155"/>
                    <a:gd name="T5" fmla="*/ 0 h 1043"/>
                    <a:gd name="T6" fmla="*/ 0 w 155"/>
                    <a:gd name="T7" fmla="*/ 0 h 1043"/>
                    <a:gd name="T8" fmla="*/ 113 w 155"/>
                    <a:gd name="T9" fmla="*/ 1043 h 1043"/>
                    <a:gd name="T10" fmla="*/ 131 w 155"/>
                    <a:gd name="T11" fmla="*/ 1043 h 1043"/>
                    <a:gd name="T12" fmla="*/ 131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25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>
                    <a:gd name="T0" fmla="*/ 221 w 239"/>
                    <a:gd name="T1" fmla="*/ 1043 h 1043"/>
                    <a:gd name="T2" fmla="*/ 239 w 239"/>
                    <a:gd name="T3" fmla="*/ 1043 h 1043"/>
                    <a:gd name="T4" fmla="*/ 36 w 239"/>
                    <a:gd name="T5" fmla="*/ 0 h 1043"/>
                    <a:gd name="T6" fmla="*/ 0 w 239"/>
                    <a:gd name="T7" fmla="*/ 0 h 1043"/>
                    <a:gd name="T8" fmla="*/ 203 w 239"/>
                    <a:gd name="T9" fmla="*/ 1043 h 1043"/>
                    <a:gd name="T10" fmla="*/ 221 w 239"/>
                    <a:gd name="T11" fmla="*/ 1043 h 1043"/>
                    <a:gd name="T12" fmla="*/ 221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26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>
                    <a:gd name="T0" fmla="*/ 334 w 352"/>
                    <a:gd name="T1" fmla="*/ 1043 h 1043"/>
                    <a:gd name="T2" fmla="*/ 352 w 352"/>
                    <a:gd name="T3" fmla="*/ 1043 h 1043"/>
                    <a:gd name="T4" fmla="*/ 41 w 352"/>
                    <a:gd name="T5" fmla="*/ 0 h 1043"/>
                    <a:gd name="T6" fmla="*/ 0 w 352"/>
                    <a:gd name="T7" fmla="*/ 0 h 1043"/>
                    <a:gd name="T8" fmla="*/ 311 w 352"/>
                    <a:gd name="T9" fmla="*/ 1043 h 1043"/>
                    <a:gd name="T10" fmla="*/ 334 w 352"/>
                    <a:gd name="T11" fmla="*/ 1043 h 1043"/>
                    <a:gd name="T12" fmla="*/ 334 w 35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27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>
                    <a:gd name="T0" fmla="*/ 425 w 449"/>
                    <a:gd name="T1" fmla="*/ 1043 h 1043"/>
                    <a:gd name="T2" fmla="*/ 449 w 449"/>
                    <a:gd name="T3" fmla="*/ 1043 h 1043"/>
                    <a:gd name="T4" fmla="*/ 42 w 449"/>
                    <a:gd name="T5" fmla="*/ 0 h 1043"/>
                    <a:gd name="T6" fmla="*/ 0 w 449"/>
                    <a:gd name="T7" fmla="*/ 0 h 1043"/>
                    <a:gd name="T8" fmla="*/ 407 w 449"/>
                    <a:gd name="T9" fmla="*/ 1043 h 1043"/>
                    <a:gd name="T10" fmla="*/ 425 w 449"/>
                    <a:gd name="T11" fmla="*/ 1043 h 1043"/>
                    <a:gd name="T12" fmla="*/ 425 w 44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28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>
                    <a:gd name="T0" fmla="*/ 520 w 538"/>
                    <a:gd name="T1" fmla="*/ 1043 h 1043"/>
                    <a:gd name="T2" fmla="*/ 538 w 538"/>
                    <a:gd name="T3" fmla="*/ 1043 h 1043"/>
                    <a:gd name="T4" fmla="*/ 41 w 538"/>
                    <a:gd name="T5" fmla="*/ 0 h 1043"/>
                    <a:gd name="T6" fmla="*/ 0 w 538"/>
                    <a:gd name="T7" fmla="*/ 0 h 1043"/>
                    <a:gd name="T8" fmla="*/ 496 w 538"/>
                    <a:gd name="T9" fmla="*/ 1043 h 1043"/>
                    <a:gd name="T10" fmla="*/ 520 w 538"/>
                    <a:gd name="T11" fmla="*/ 1043 h 1043"/>
                    <a:gd name="T12" fmla="*/ 520 w 53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29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>
                    <a:gd name="T0" fmla="*/ 622 w 640"/>
                    <a:gd name="T1" fmla="*/ 1043 h 1043"/>
                    <a:gd name="T2" fmla="*/ 640 w 640"/>
                    <a:gd name="T3" fmla="*/ 1043 h 1043"/>
                    <a:gd name="T4" fmla="*/ 48 w 640"/>
                    <a:gd name="T5" fmla="*/ 0 h 1043"/>
                    <a:gd name="T6" fmla="*/ 0 w 640"/>
                    <a:gd name="T7" fmla="*/ 0 h 1043"/>
                    <a:gd name="T8" fmla="*/ 598 w 640"/>
                    <a:gd name="T9" fmla="*/ 1043 h 1043"/>
                    <a:gd name="T10" fmla="*/ 622 w 640"/>
                    <a:gd name="T11" fmla="*/ 1043 h 1043"/>
                    <a:gd name="T12" fmla="*/ 622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30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>
                    <a:gd name="T0" fmla="*/ 604 w 628"/>
                    <a:gd name="T1" fmla="*/ 935 h 935"/>
                    <a:gd name="T2" fmla="*/ 628 w 628"/>
                    <a:gd name="T3" fmla="*/ 935 h 935"/>
                    <a:gd name="T4" fmla="*/ 0 w 628"/>
                    <a:gd name="T5" fmla="*/ 0 h 935"/>
                    <a:gd name="T6" fmla="*/ 0 w 628"/>
                    <a:gd name="T7" fmla="*/ 66 h 935"/>
                    <a:gd name="T8" fmla="*/ 580 w 628"/>
                    <a:gd name="T9" fmla="*/ 935 h 935"/>
                    <a:gd name="T10" fmla="*/ 604 w 628"/>
                    <a:gd name="T11" fmla="*/ 935 h 935"/>
                    <a:gd name="T12" fmla="*/ 604 w 628"/>
                    <a:gd name="T13" fmla="*/ 935 h 9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31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>
                    <a:gd name="T0" fmla="*/ 18 w 155"/>
                    <a:gd name="T1" fmla="*/ 1043 h 1043"/>
                    <a:gd name="T2" fmla="*/ 42 w 155"/>
                    <a:gd name="T3" fmla="*/ 1043 h 1043"/>
                    <a:gd name="T4" fmla="*/ 155 w 155"/>
                    <a:gd name="T5" fmla="*/ 0 h 1043"/>
                    <a:gd name="T6" fmla="*/ 114 w 155"/>
                    <a:gd name="T7" fmla="*/ 0 h 1043"/>
                    <a:gd name="T8" fmla="*/ 0 w 155"/>
                    <a:gd name="T9" fmla="*/ 1043 h 1043"/>
                    <a:gd name="T10" fmla="*/ 18 w 155"/>
                    <a:gd name="T11" fmla="*/ 1043 h 1043"/>
                    <a:gd name="T12" fmla="*/ 18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32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>
                    <a:gd name="T0" fmla="*/ 18 w 239"/>
                    <a:gd name="T1" fmla="*/ 1043 h 1043"/>
                    <a:gd name="T2" fmla="*/ 36 w 239"/>
                    <a:gd name="T3" fmla="*/ 1043 h 1043"/>
                    <a:gd name="T4" fmla="*/ 239 w 239"/>
                    <a:gd name="T5" fmla="*/ 0 h 1043"/>
                    <a:gd name="T6" fmla="*/ 203 w 239"/>
                    <a:gd name="T7" fmla="*/ 0 h 1043"/>
                    <a:gd name="T8" fmla="*/ 0 w 239"/>
                    <a:gd name="T9" fmla="*/ 1043 h 1043"/>
                    <a:gd name="T10" fmla="*/ 18 w 239"/>
                    <a:gd name="T11" fmla="*/ 1043 h 1043"/>
                    <a:gd name="T12" fmla="*/ 18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33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>
                    <a:gd name="T0" fmla="*/ 24 w 358"/>
                    <a:gd name="T1" fmla="*/ 1043 h 1043"/>
                    <a:gd name="T2" fmla="*/ 42 w 358"/>
                    <a:gd name="T3" fmla="*/ 1043 h 1043"/>
                    <a:gd name="T4" fmla="*/ 358 w 358"/>
                    <a:gd name="T5" fmla="*/ 0 h 1043"/>
                    <a:gd name="T6" fmla="*/ 317 w 358"/>
                    <a:gd name="T7" fmla="*/ 0 h 1043"/>
                    <a:gd name="T8" fmla="*/ 0 w 358"/>
                    <a:gd name="T9" fmla="*/ 1043 h 1043"/>
                    <a:gd name="T10" fmla="*/ 24 w 358"/>
                    <a:gd name="T11" fmla="*/ 1043 h 1043"/>
                    <a:gd name="T12" fmla="*/ 24 w 35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34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>
                    <a:gd name="T0" fmla="*/ 18 w 448"/>
                    <a:gd name="T1" fmla="*/ 1043 h 1043"/>
                    <a:gd name="T2" fmla="*/ 41 w 448"/>
                    <a:gd name="T3" fmla="*/ 1043 h 1043"/>
                    <a:gd name="T4" fmla="*/ 448 w 448"/>
                    <a:gd name="T5" fmla="*/ 0 h 1043"/>
                    <a:gd name="T6" fmla="*/ 406 w 448"/>
                    <a:gd name="T7" fmla="*/ 0 h 1043"/>
                    <a:gd name="T8" fmla="*/ 0 w 448"/>
                    <a:gd name="T9" fmla="*/ 1043 h 1043"/>
                    <a:gd name="T10" fmla="*/ 18 w 448"/>
                    <a:gd name="T11" fmla="*/ 1043 h 1043"/>
                    <a:gd name="T12" fmla="*/ 18 w 44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35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>
                    <a:gd name="T0" fmla="*/ 18 w 539"/>
                    <a:gd name="T1" fmla="*/ 1043 h 1043"/>
                    <a:gd name="T2" fmla="*/ 42 w 539"/>
                    <a:gd name="T3" fmla="*/ 1043 h 1043"/>
                    <a:gd name="T4" fmla="*/ 539 w 539"/>
                    <a:gd name="T5" fmla="*/ 0 h 1043"/>
                    <a:gd name="T6" fmla="*/ 497 w 539"/>
                    <a:gd name="T7" fmla="*/ 0 h 1043"/>
                    <a:gd name="T8" fmla="*/ 0 w 539"/>
                    <a:gd name="T9" fmla="*/ 1043 h 1043"/>
                    <a:gd name="T10" fmla="*/ 18 w 539"/>
                    <a:gd name="T11" fmla="*/ 1043 h 1043"/>
                    <a:gd name="T12" fmla="*/ 18 w 5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36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>
                    <a:gd name="T0" fmla="*/ 18 w 640"/>
                    <a:gd name="T1" fmla="*/ 1043 h 1043"/>
                    <a:gd name="T2" fmla="*/ 42 w 640"/>
                    <a:gd name="T3" fmla="*/ 1043 h 1043"/>
                    <a:gd name="T4" fmla="*/ 640 w 640"/>
                    <a:gd name="T5" fmla="*/ 0 h 1043"/>
                    <a:gd name="T6" fmla="*/ 592 w 640"/>
                    <a:gd name="T7" fmla="*/ 0 h 1043"/>
                    <a:gd name="T8" fmla="*/ 0 w 640"/>
                    <a:gd name="T9" fmla="*/ 1043 h 1043"/>
                    <a:gd name="T10" fmla="*/ 18 w 640"/>
                    <a:gd name="T11" fmla="*/ 1043 h 1043"/>
                    <a:gd name="T12" fmla="*/ 18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37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>
                    <a:gd name="T0" fmla="*/ 24 w 670"/>
                    <a:gd name="T1" fmla="*/ 995 h 995"/>
                    <a:gd name="T2" fmla="*/ 48 w 670"/>
                    <a:gd name="T3" fmla="*/ 995 h 995"/>
                    <a:gd name="T4" fmla="*/ 670 w 670"/>
                    <a:gd name="T5" fmla="*/ 72 h 995"/>
                    <a:gd name="T6" fmla="*/ 670 w 670"/>
                    <a:gd name="T7" fmla="*/ 0 h 995"/>
                    <a:gd name="T8" fmla="*/ 0 w 670"/>
                    <a:gd name="T9" fmla="*/ 995 h 995"/>
                    <a:gd name="T10" fmla="*/ 24 w 670"/>
                    <a:gd name="T11" fmla="*/ 995 h 995"/>
                    <a:gd name="T12" fmla="*/ 24 w 670"/>
                    <a:gd name="T13" fmla="*/ 995 h 9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9438" name="Group 46"/>
              <p:cNvGrpSpPr>
                <a:grpSpLocks/>
              </p:cNvGrpSpPr>
              <p:nvPr userDrawn="1"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59439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>
                    <a:gd name="T0" fmla="*/ 281 w 305"/>
                    <a:gd name="T1" fmla="*/ 426 h 426"/>
                    <a:gd name="T2" fmla="*/ 305 w 305"/>
                    <a:gd name="T3" fmla="*/ 426 h 426"/>
                    <a:gd name="T4" fmla="*/ 0 w 305"/>
                    <a:gd name="T5" fmla="*/ 0 h 426"/>
                    <a:gd name="T6" fmla="*/ 0 w 305"/>
                    <a:gd name="T7" fmla="*/ 66 h 426"/>
                    <a:gd name="T8" fmla="*/ 251 w 305"/>
                    <a:gd name="T9" fmla="*/ 426 h 426"/>
                    <a:gd name="T10" fmla="*/ 281 w 305"/>
                    <a:gd name="T11" fmla="*/ 426 h 426"/>
                    <a:gd name="T12" fmla="*/ 281 w 305"/>
                    <a:gd name="T13" fmla="*/ 42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40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>
                    <a:gd name="T0" fmla="*/ 24 w 347"/>
                    <a:gd name="T1" fmla="*/ 486 h 486"/>
                    <a:gd name="T2" fmla="*/ 48 w 347"/>
                    <a:gd name="T3" fmla="*/ 486 h 486"/>
                    <a:gd name="T4" fmla="*/ 347 w 347"/>
                    <a:gd name="T5" fmla="*/ 72 h 486"/>
                    <a:gd name="T6" fmla="*/ 347 w 347"/>
                    <a:gd name="T7" fmla="*/ 0 h 486"/>
                    <a:gd name="T8" fmla="*/ 0 w 347"/>
                    <a:gd name="T9" fmla="*/ 486 h 486"/>
                    <a:gd name="T10" fmla="*/ 24 w 347"/>
                    <a:gd name="T11" fmla="*/ 486 h 486"/>
                    <a:gd name="T12" fmla="*/ 24 w 347"/>
                    <a:gd name="T13" fmla="*/ 486 h 4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9441" name="Group 49"/>
              <p:cNvGrpSpPr>
                <a:grpSpLocks/>
              </p:cNvGrpSpPr>
              <p:nvPr userDrawn="1"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59442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>
                    <a:gd name="T0" fmla="*/ 18 w 42"/>
                    <a:gd name="T1" fmla="*/ 0 h 3273"/>
                    <a:gd name="T2" fmla="*/ 0 w 42"/>
                    <a:gd name="T3" fmla="*/ 0 h 3273"/>
                    <a:gd name="T4" fmla="*/ 0 w 42"/>
                    <a:gd name="T5" fmla="*/ 3273 h 3273"/>
                    <a:gd name="T6" fmla="*/ 42 w 42"/>
                    <a:gd name="T7" fmla="*/ 3273 h 3273"/>
                    <a:gd name="T8" fmla="*/ 42 w 42"/>
                    <a:gd name="T9" fmla="*/ 0 h 3273"/>
                    <a:gd name="T10" fmla="*/ 18 w 42"/>
                    <a:gd name="T11" fmla="*/ 0 h 3273"/>
                    <a:gd name="T12" fmla="*/ 18 w 42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43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>
                    <a:gd name="T0" fmla="*/ 376 w 400"/>
                    <a:gd name="T1" fmla="*/ 0 h 3273"/>
                    <a:gd name="T2" fmla="*/ 358 w 400"/>
                    <a:gd name="T3" fmla="*/ 0 h 3273"/>
                    <a:gd name="T4" fmla="*/ 0 w 400"/>
                    <a:gd name="T5" fmla="*/ 3273 h 3273"/>
                    <a:gd name="T6" fmla="*/ 41 w 400"/>
                    <a:gd name="T7" fmla="*/ 3273 h 3273"/>
                    <a:gd name="T8" fmla="*/ 400 w 400"/>
                    <a:gd name="T9" fmla="*/ 0 h 3273"/>
                    <a:gd name="T10" fmla="*/ 376 w 400"/>
                    <a:gd name="T11" fmla="*/ 0 h 3273"/>
                    <a:gd name="T12" fmla="*/ 376 w 400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44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>
                    <a:gd name="T0" fmla="*/ 657 w 675"/>
                    <a:gd name="T1" fmla="*/ 0 h 3273"/>
                    <a:gd name="T2" fmla="*/ 639 w 675"/>
                    <a:gd name="T3" fmla="*/ 0 h 3273"/>
                    <a:gd name="T4" fmla="*/ 0 w 675"/>
                    <a:gd name="T5" fmla="*/ 3273 h 3273"/>
                    <a:gd name="T6" fmla="*/ 42 w 675"/>
                    <a:gd name="T7" fmla="*/ 3273 h 3273"/>
                    <a:gd name="T8" fmla="*/ 675 w 675"/>
                    <a:gd name="T9" fmla="*/ 0 h 3273"/>
                    <a:gd name="T10" fmla="*/ 657 w 675"/>
                    <a:gd name="T11" fmla="*/ 0 h 3273"/>
                    <a:gd name="T12" fmla="*/ 657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45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>
                    <a:gd name="T0" fmla="*/ 1013 w 1031"/>
                    <a:gd name="T1" fmla="*/ 0 h 3280"/>
                    <a:gd name="T2" fmla="*/ 990 w 1031"/>
                    <a:gd name="T3" fmla="*/ 0 h 3280"/>
                    <a:gd name="T4" fmla="*/ 0 w 1031"/>
                    <a:gd name="T5" fmla="*/ 3280 h 3280"/>
                    <a:gd name="T6" fmla="*/ 42 w 1031"/>
                    <a:gd name="T7" fmla="*/ 3280 h 3280"/>
                    <a:gd name="T8" fmla="*/ 1031 w 1031"/>
                    <a:gd name="T9" fmla="*/ 4 h 3280"/>
                    <a:gd name="T10" fmla="*/ 1013 w 1031"/>
                    <a:gd name="T11" fmla="*/ 0 h 3280"/>
                    <a:gd name="T12" fmla="*/ 1013 w 1031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46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>
                    <a:gd name="T0" fmla="*/ 1296 w 1319"/>
                    <a:gd name="T1" fmla="*/ 0 h 3280"/>
                    <a:gd name="T2" fmla="*/ 1278 w 1319"/>
                    <a:gd name="T3" fmla="*/ 0 h 3280"/>
                    <a:gd name="T4" fmla="*/ 0 w 1319"/>
                    <a:gd name="T5" fmla="*/ 3280 h 3280"/>
                    <a:gd name="T6" fmla="*/ 42 w 1319"/>
                    <a:gd name="T7" fmla="*/ 3280 h 3280"/>
                    <a:gd name="T8" fmla="*/ 1319 w 1319"/>
                    <a:gd name="T9" fmla="*/ 5 h 3280"/>
                    <a:gd name="T10" fmla="*/ 1296 w 1319"/>
                    <a:gd name="T11" fmla="*/ 0 h 3280"/>
                    <a:gd name="T12" fmla="*/ 1296 w 1319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47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>
                    <a:gd name="T0" fmla="*/ 18 w 401"/>
                    <a:gd name="T1" fmla="*/ 0 h 3273"/>
                    <a:gd name="T2" fmla="*/ 0 w 401"/>
                    <a:gd name="T3" fmla="*/ 0 h 3273"/>
                    <a:gd name="T4" fmla="*/ 359 w 401"/>
                    <a:gd name="T5" fmla="*/ 3273 h 3273"/>
                    <a:gd name="T6" fmla="*/ 401 w 401"/>
                    <a:gd name="T7" fmla="*/ 3273 h 3273"/>
                    <a:gd name="T8" fmla="*/ 42 w 401"/>
                    <a:gd name="T9" fmla="*/ 0 h 3273"/>
                    <a:gd name="T10" fmla="*/ 18 w 401"/>
                    <a:gd name="T11" fmla="*/ 0 h 3273"/>
                    <a:gd name="T12" fmla="*/ 18 w 401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48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>
                    <a:gd name="T0" fmla="*/ 18 w 675"/>
                    <a:gd name="T1" fmla="*/ 0 h 3273"/>
                    <a:gd name="T2" fmla="*/ 0 w 675"/>
                    <a:gd name="T3" fmla="*/ 0 h 3273"/>
                    <a:gd name="T4" fmla="*/ 640 w 675"/>
                    <a:gd name="T5" fmla="*/ 3273 h 3273"/>
                    <a:gd name="T6" fmla="*/ 675 w 675"/>
                    <a:gd name="T7" fmla="*/ 3273 h 3273"/>
                    <a:gd name="T8" fmla="*/ 36 w 675"/>
                    <a:gd name="T9" fmla="*/ 0 h 3273"/>
                    <a:gd name="T10" fmla="*/ 18 w 675"/>
                    <a:gd name="T11" fmla="*/ 0 h 3273"/>
                    <a:gd name="T12" fmla="*/ 18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49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>
                    <a:gd name="T0" fmla="*/ 23 w 1036"/>
                    <a:gd name="T1" fmla="*/ 0 h 3280"/>
                    <a:gd name="T2" fmla="*/ 0 w 1036"/>
                    <a:gd name="T3" fmla="*/ 5 h 3280"/>
                    <a:gd name="T4" fmla="*/ 994 w 1036"/>
                    <a:gd name="T5" fmla="*/ 3280 h 3280"/>
                    <a:gd name="T6" fmla="*/ 1036 w 1036"/>
                    <a:gd name="T7" fmla="*/ 3280 h 3280"/>
                    <a:gd name="T8" fmla="*/ 41 w 1036"/>
                    <a:gd name="T9" fmla="*/ 0 h 3280"/>
                    <a:gd name="T10" fmla="*/ 23 w 1036"/>
                    <a:gd name="T11" fmla="*/ 0 h 3280"/>
                    <a:gd name="T12" fmla="*/ 23 w 1036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50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>
                    <a:gd name="T0" fmla="*/ 20 w 1327"/>
                    <a:gd name="T1" fmla="*/ 0 h 3280"/>
                    <a:gd name="T2" fmla="*/ 0 w 1327"/>
                    <a:gd name="T3" fmla="*/ 7 h 3280"/>
                    <a:gd name="T4" fmla="*/ 1285 w 1327"/>
                    <a:gd name="T5" fmla="*/ 3280 h 3280"/>
                    <a:gd name="T6" fmla="*/ 1327 w 1327"/>
                    <a:gd name="T7" fmla="*/ 3280 h 3280"/>
                    <a:gd name="T8" fmla="*/ 43 w 1327"/>
                    <a:gd name="T9" fmla="*/ 0 h 3280"/>
                    <a:gd name="T10" fmla="*/ 20 w 1327"/>
                    <a:gd name="T11" fmla="*/ 0 h 3280"/>
                    <a:gd name="T12" fmla="*/ 20 w 1327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9451" name="Freeform 59"/>
              <p:cNvSpPr>
                <a:spLocks/>
              </p:cNvSpPr>
              <p:nvPr userDrawn="1"/>
            </p:nvSpPr>
            <p:spPr bwMode="hidden">
              <a:xfrm>
                <a:off x="0" y="1039"/>
                <a:ext cx="1254" cy="2632"/>
              </a:xfrm>
              <a:custGeom>
                <a:avLst/>
                <a:gdLst>
                  <a:gd name="T0" fmla="*/ 1236 w 1254"/>
                  <a:gd name="T1" fmla="*/ 0 h 2632"/>
                  <a:gd name="T2" fmla="*/ 1212 w 1254"/>
                  <a:gd name="T3" fmla="*/ 0 h 2632"/>
                  <a:gd name="T4" fmla="*/ 0 w 1254"/>
                  <a:gd name="T5" fmla="*/ 2542 h 2632"/>
                  <a:gd name="T6" fmla="*/ 0 w 1254"/>
                  <a:gd name="T7" fmla="*/ 2632 h 2632"/>
                  <a:gd name="T8" fmla="*/ 1254 w 1254"/>
                  <a:gd name="T9" fmla="*/ 7 h 2632"/>
                  <a:gd name="T10" fmla="*/ 1236 w 1254"/>
                  <a:gd name="T11" fmla="*/ 0 h 2632"/>
                  <a:gd name="T12" fmla="*/ 1236 w 1254"/>
                  <a:gd name="T13" fmla="*/ 0 h 2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52" name="Freeform 60"/>
              <p:cNvSpPr>
                <a:spLocks/>
              </p:cNvSpPr>
              <p:nvPr userDrawn="1"/>
            </p:nvSpPr>
            <p:spPr bwMode="hidden">
              <a:xfrm>
                <a:off x="0" y="1039"/>
                <a:ext cx="948" cy="1676"/>
              </a:xfrm>
              <a:custGeom>
                <a:avLst/>
                <a:gdLst>
                  <a:gd name="T0" fmla="*/ 930 w 948"/>
                  <a:gd name="T1" fmla="*/ 0 h 1676"/>
                  <a:gd name="T2" fmla="*/ 906 w 948"/>
                  <a:gd name="T3" fmla="*/ 0 h 1676"/>
                  <a:gd name="T4" fmla="*/ 0 w 948"/>
                  <a:gd name="T5" fmla="*/ 1593 h 1676"/>
                  <a:gd name="T6" fmla="*/ 0 w 948"/>
                  <a:gd name="T7" fmla="*/ 1676 h 1676"/>
                  <a:gd name="T8" fmla="*/ 948 w 948"/>
                  <a:gd name="T9" fmla="*/ 5 h 1676"/>
                  <a:gd name="T10" fmla="*/ 930 w 948"/>
                  <a:gd name="T11" fmla="*/ 0 h 1676"/>
                  <a:gd name="T12" fmla="*/ 930 w 948"/>
                  <a:gd name="T13" fmla="*/ 0 h 16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53" name="Freeform 61"/>
              <p:cNvSpPr>
                <a:spLocks/>
              </p:cNvSpPr>
              <p:nvPr userDrawn="1"/>
            </p:nvSpPr>
            <p:spPr bwMode="hidden">
              <a:xfrm>
                <a:off x="0" y="1039"/>
                <a:ext cx="629" cy="937"/>
              </a:xfrm>
              <a:custGeom>
                <a:avLst/>
                <a:gdLst>
                  <a:gd name="T0" fmla="*/ 606 w 629"/>
                  <a:gd name="T1" fmla="*/ 0 h 937"/>
                  <a:gd name="T2" fmla="*/ 582 w 629"/>
                  <a:gd name="T3" fmla="*/ 0 h 937"/>
                  <a:gd name="T4" fmla="*/ 0 w 629"/>
                  <a:gd name="T5" fmla="*/ 871 h 937"/>
                  <a:gd name="T6" fmla="*/ 0 w 629"/>
                  <a:gd name="T7" fmla="*/ 937 h 937"/>
                  <a:gd name="T8" fmla="*/ 629 w 629"/>
                  <a:gd name="T9" fmla="*/ 4 h 937"/>
                  <a:gd name="T10" fmla="*/ 606 w 629"/>
                  <a:gd name="T11" fmla="*/ 0 h 937"/>
                  <a:gd name="T12" fmla="*/ 606 w 629"/>
                  <a:gd name="T13" fmla="*/ 0 h 9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54" name="Freeform 62"/>
              <p:cNvSpPr>
                <a:spLocks/>
              </p:cNvSpPr>
              <p:nvPr userDrawn="1"/>
            </p:nvSpPr>
            <p:spPr bwMode="hidden">
              <a:xfrm>
                <a:off x="0" y="1039"/>
                <a:ext cx="305" cy="427"/>
              </a:xfrm>
              <a:custGeom>
                <a:avLst/>
                <a:gdLst>
                  <a:gd name="T0" fmla="*/ 282 w 305"/>
                  <a:gd name="T1" fmla="*/ 0 h 427"/>
                  <a:gd name="T2" fmla="*/ 252 w 305"/>
                  <a:gd name="T3" fmla="*/ 0 h 427"/>
                  <a:gd name="T4" fmla="*/ 0 w 305"/>
                  <a:gd name="T5" fmla="*/ 361 h 427"/>
                  <a:gd name="T6" fmla="*/ 0 w 305"/>
                  <a:gd name="T7" fmla="*/ 427 h 427"/>
                  <a:gd name="T8" fmla="*/ 305 w 305"/>
                  <a:gd name="T9" fmla="*/ 5 h 427"/>
                  <a:gd name="T10" fmla="*/ 282 w 305"/>
                  <a:gd name="T11" fmla="*/ 0 h 427"/>
                  <a:gd name="T12" fmla="*/ 282 w 305"/>
                  <a:gd name="T13" fmla="*/ 0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55" name="Freeform 63"/>
              <p:cNvSpPr>
                <a:spLocks/>
              </p:cNvSpPr>
              <p:nvPr userDrawn="1"/>
            </p:nvSpPr>
            <p:spPr bwMode="hidden">
              <a:xfrm>
                <a:off x="4481" y="1039"/>
                <a:ext cx="1277" cy="2686"/>
              </a:xfrm>
              <a:custGeom>
                <a:avLst/>
                <a:gdLst>
                  <a:gd name="T0" fmla="*/ 41 w 1277"/>
                  <a:gd name="T1" fmla="*/ 0 h 2686"/>
                  <a:gd name="T2" fmla="*/ 17 w 1277"/>
                  <a:gd name="T3" fmla="*/ 0 h 2686"/>
                  <a:gd name="T4" fmla="*/ 0 w 1277"/>
                  <a:gd name="T5" fmla="*/ 4 h 2686"/>
                  <a:gd name="T6" fmla="*/ 1277 w 1277"/>
                  <a:gd name="T7" fmla="*/ 2686 h 2686"/>
                  <a:gd name="T8" fmla="*/ 1277 w 1277"/>
                  <a:gd name="T9" fmla="*/ 2596 h 2686"/>
                  <a:gd name="T10" fmla="*/ 41 w 1277"/>
                  <a:gd name="T11" fmla="*/ 0 h 2686"/>
                  <a:gd name="T12" fmla="*/ 41 w 1277"/>
                  <a:gd name="T13" fmla="*/ 0 h 2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56" name="Freeform 64"/>
              <p:cNvSpPr>
                <a:spLocks/>
              </p:cNvSpPr>
              <p:nvPr userDrawn="1"/>
            </p:nvSpPr>
            <p:spPr bwMode="hidden">
              <a:xfrm>
                <a:off x="4770" y="1039"/>
                <a:ext cx="988" cy="1730"/>
              </a:xfrm>
              <a:custGeom>
                <a:avLst/>
                <a:gdLst>
                  <a:gd name="T0" fmla="*/ 16 w 988"/>
                  <a:gd name="T1" fmla="*/ 0 h 1730"/>
                  <a:gd name="T2" fmla="*/ 0 w 988"/>
                  <a:gd name="T3" fmla="*/ 7 h 1730"/>
                  <a:gd name="T4" fmla="*/ 988 w 988"/>
                  <a:gd name="T5" fmla="*/ 1730 h 1730"/>
                  <a:gd name="T6" fmla="*/ 988 w 988"/>
                  <a:gd name="T7" fmla="*/ 1653 h 1730"/>
                  <a:gd name="T8" fmla="*/ 40 w 988"/>
                  <a:gd name="T9" fmla="*/ 0 h 1730"/>
                  <a:gd name="T10" fmla="*/ 16 w 988"/>
                  <a:gd name="T11" fmla="*/ 0 h 1730"/>
                  <a:gd name="T12" fmla="*/ 16 w 988"/>
                  <a:gd name="T13" fmla="*/ 0 h 17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57" name="Freeform 65"/>
              <p:cNvSpPr>
                <a:spLocks/>
              </p:cNvSpPr>
              <p:nvPr userDrawn="1"/>
            </p:nvSpPr>
            <p:spPr bwMode="hidden">
              <a:xfrm>
                <a:off x="5088" y="1039"/>
                <a:ext cx="670" cy="997"/>
              </a:xfrm>
              <a:custGeom>
                <a:avLst/>
                <a:gdLst>
                  <a:gd name="T0" fmla="*/ 22 w 670"/>
                  <a:gd name="T1" fmla="*/ 0 h 997"/>
                  <a:gd name="T2" fmla="*/ 0 w 670"/>
                  <a:gd name="T3" fmla="*/ 4 h 997"/>
                  <a:gd name="T4" fmla="*/ 670 w 670"/>
                  <a:gd name="T5" fmla="*/ 997 h 997"/>
                  <a:gd name="T6" fmla="*/ 670 w 670"/>
                  <a:gd name="T7" fmla="*/ 925 h 997"/>
                  <a:gd name="T8" fmla="*/ 46 w 670"/>
                  <a:gd name="T9" fmla="*/ 0 h 997"/>
                  <a:gd name="T10" fmla="*/ 22 w 670"/>
                  <a:gd name="T11" fmla="*/ 0 h 997"/>
                  <a:gd name="T12" fmla="*/ 22 w 670"/>
                  <a:gd name="T13" fmla="*/ 0 h 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58" name="Freeform 66"/>
              <p:cNvSpPr>
                <a:spLocks/>
              </p:cNvSpPr>
              <p:nvPr userDrawn="1"/>
            </p:nvSpPr>
            <p:spPr bwMode="hidden">
              <a:xfrm>
                <a:off x="5412" y="1039"/>
                <a:ext cx="346" cy="487"/>
              </a:xfrm>
              <a:custGeom>
                <a:avLst/>
                <a:gdLst>
                  <a:gd name="T0" fmla="*/ 22 w 346"/>
                  <a:gd name="T1" fmla="*/ 0 h 487"/>
                  <a:gd name="T2" fmla="*/ 0 w 346"/>
                  <a:gd name="T3" fmla="*/ 7 h 487"/>
                  <a:gd name="T4" fmla="*/ 346 w 346"/>
                  <a:gd name="T5" fmla="*/ 487 h 487"/>
                  <a:gd name="T6" fmla="*/ 346 w 346"/>
                  <a:gd name="T7" fmla="*/ 415 h 487"/>
                  <a:gd name="T8" fmla="*/ 46 w 346"/>
                  <a:gd name="T9" fmla="*/ 0 h 487"/>
                  <a:gd name="T10" fmla="*/ 22 w 346"/>
                  <a:gd name="T11" fmla="*/ 0 h 487"/>
                  <a:gd name="T12" fmla="*/ 22 w 346"/>
                  <a:gd name="T13" fmla="*/ 0 h 4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9459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9460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4205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59461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59462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A5F8783E-C092-4867-BB7F-FAAFFDEA06C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9463" name="Rectangle 7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98613"/>
            <a:ext cx="8226425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509F0-2A76-4E18-BB4F-C6308937B28D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6425" cy="1355725"/>
          </a:xfrm>
        </p:spPr>
        <p:txBody>
          <a:bodyPr/>
          <a:lstStyle/>
          <a:p>
            <a:r>
              <a:rPr lang="en-US" sz="3200" dirty="0" smtClean="0">
                <a:effectLst/>
              </a:rPr>
              <a:t>The Appraiser as an Expert Witness</a:t>
            </a:r>
            <a:br>
              <a:rPr lang="en-US" sz="3200" dirty="0" smtClean="0">
                <a:effectLst/>
              </a:rPr>
            </a:br>
            <a:r>
              <a:rPr lang="en-US" sz="2800" dirty="0" smtClean="0">
                <a:effectLst/>
              </a:rPr>
              <a:t>An Appraiser’s Perspective</a:t>
            </a:r>
            <a:endParaRPr lang="en-US" sz="3200" dirty="0">
              <a:solidFill>
                <a:schemeClr val="tx2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55613" y="1989138"/>
            <a:ext cx="8226425" cy="4032250"/>
          </a:xfrm>
        </p:spPr>
        <p:txBody>
          <a:bodyPr/>
          <a:lstStyle/>
          <a:p>
            <a:r>
              <a:rPr lang="en-US" sz="2800" dirty="0" smtClean="0">
                <a:effectLst/>
              </a:rPr>
              <a:t>Needs for an Appraisal Expert</a:t>
            </a:r>
            <a:endParaRPr lang="en-US" sz="28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2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Effective Expert</a:t>
            </a:r>
            <a:endParaRPr lang="en-US" sz="28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2800" dirty="0" smtClean="0">
                <a:effectLst/>
              </a:rPr>
              <a:t>USPAP &amp; the Appraiser Expert</a:t>
            </a:r>
            <a:endParaRPr lang="en-US" sz="28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2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Deposition</a:t>
            </a:r>
          </a:p>
          <a:p>
            <a:r>
              <a:rPr lang="en-US" sz="2800" dirty="0" smtClean="0">
                <a:effectLst/>
              </a:rPr>
              <a:t>The Trial</a:t>
            </a:r>
            <a:endParaRPr lang="en-US" sz="28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274-FA21-4928-8C56-535EA4FC7EA1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b="1" dirty="0" smtClean="0">
                <a:effectLst/>
              </a:rPr>
              <a:t>USPAP &amp; the Appraiser Expert</a:t>
            </a:r>
            <a:endParaRPr lang="en-US" alt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effectLst/>
              </a:rPr>
              <a:t>Ethics </a:t>
            </a:r>
            <a:r>
              <a:rPr lang="en-US" sz="2800" dirty="0">
                <a:effectLst/>
              </a:rPr>
              <a:t>Rule</a:t>
            </a:r>
          </a:p>
          <a:p>
            <a:pPr lvl="1"/>
            <a:r>
              <a:rPr lang="en-US" sz="2400" dirty="0" smtClean="0">
                <a:effectLst/>
              </a:rPr>
              <a:t>impartial, object </a:t>
            </a:r>
            <a:r>
              <a:rPr lang="en-US" sz="2400" dirty="0">
                <a:effectLst/>
              </a:rPr>
              <a:t>and </a:t>
            </a:r>
            <a:r>
              <a:rPr lang="en-US" sz="2400" dirty="0" smtClean="0">
                <a:effectLst/>
              </a:rPr>
              <a:t>independent</a:t>
            </a:r>
          </a:p>
          <a:p>
            <a:r>
              <a:rPr lang="en-US" sz="2800" dirty="0" smtClean="0">
                <a:effectLst/>
              </a:rPr>
              <a:t>Advocacy </a:t>
            </a:r>
            <a:r>
              <a:rPr lang="en-US" sz="2000" dirty="0" smtClean="0">
                <a:effectLst/>
              </a:rPr>
              <a:t>(USPAP Advisory Opinion 21, pg. A-64)</a:t>
            </a:r>
            <a:endParaRPr lang="en-US" sz="2800" dirty="0" smtClean="0">
              <a:effectLst/>
            </a:endParaRPr>
          </a:p>
          <a:p>
            <a:pPr lvl="1"/>
            <a:r>
              <a:rPr lang="en-US" sz="2400" u="sng" dirty="0" smtClean="0">
                <a:effectLst/>
              </a:rPr>
              <a:t>must </a:t>
            </a:r>
            <a:r>
              <a:rPr lang="en-US" sz="2400" u="sng" dirty="0">
                <a:effectLst/>
              </a:rPr>
              <a:t>not</a:t>
            </a:r>
            <a:r>
              <a:rPr lang="en-US" sz="2400" dirty="0">
                <a:effectLst/>
              </a:rPr>
              <a:t> advocate the cause or interest of any party or </a:t>
            </a:r>
            <a:r>
              <a:rPr lang="en-US" sz="2400" dirty="0" smtClean="0">
                <a:effectLst/>
              </a:rPr>
              <a:t>issue</a:t>
            </a:r>
          </a:p>
          <a:p>
            <a:pPr lvl="1"/>
            <a:r>
              <a:rPr lang="en-US" sz="2400" dirty="0" smtClean="0">
                <a:effectLst/>
              </a:rPr>
              <a:t>If acting </a:t>
            </a:r>
            <a:r>
              <a:rPr lang="en-US" sz="2400" dirty="0">
                <a:effectLst/>
              </a:rPr>
              <a:t>as an appraiser, </a:t>
            </a:r>
            <a:r>
              <a:rPr lang="en-US" sz="2400" dirty="0" smtClean="0">
                <a:effectLst/>
              </a:rPr>
              <a:t>litigation </a:t>
            </a:r>
            <a:r>
              <a:rPr lang="en-US" sz="2400" dirty="0">
                <a:effectLst/>
              </a:rPr>
              <a:t>services are part of the appraisal process and USPAP </a:t>
            </a:r>
            <a:r>
              <a:rPr lang="en-US" sz="2400" dirty="0" smtClean="0">
                <a:effectLst/>
              </a:rPr>
              <a:t>applies</a:t>
            </a:r>
          </a:p>
          <a:p>
            <a:pPr lvl="1"/>
            <a:r>
              <a:rPr lang="en-US" sz="2400" dirty="0" smtClean="0">
                <a:effectLst/>
              </a:rPr>
              <a:t>If services </a:t>
            </a:r>
            <a:r>
              <a:rPr lang="en-US" sz="2400" dirty="0">
                <a:effectLst/>
              </a:rPr>
              <a:t>include providing an opinion about the quality of another appraiser’s work, the appraisal review requirements of SR 3 </a:t>
            </a:r>
            <a:r>
              <a:rPr lang="en-US" sz="2400" dirty="0" smtClean="0">
                <a:effectLst/>
              </a:rPr>
              <a:t>apply</a:t>
            </a:r>
            <a:endParaRPr lang="en-US" sz="2400" dirty="0">
              <a:effectLst/>
            </a:endParaRPr>
          </a:p>
          <a:p>
            <a:pPr marL="0" indent="0">
              <a:buNone/>
            </a:pPr>
            <a:endParaRPr lang="en-US" sz="2400" dirty="0" smtClean="0">
              <a:effectLst/>
            </a:endParaRPr>
          </a:p>
          <a:p>
            <a:pPr marL="457200" lvl="1" indent="0">
              <a:buNone/>
            </a:pPr>
            <a:endParaRPr lang="en-US" sz="24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981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274-FA21-4928-8C56-535EA4FC7EA1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b="1" dirty="0" smtClean="0">
                <a:effectLst/>
              </a:rPr>
              <a:t>USPAP &amp; the Appraiser Expert</a:t>
            </a:r>
            <a:endParaRPr lang="en-US" alt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effectLst/>
              </a:rPr>
              <a:t>Advocacy</a:t>
            </a:r>
          </a:p>
          <a:p>
            <a:pPr lvl="1"/>
            <a:r>
              <a:rPr lang="en-US" sz="2400" dirty="0" smtClean="0">
                <a:effectLst/>
              </a:rPr>
              <a:t>If you provide </a:t>
            </a:r>
            <a:r>
              <a:rPr lang="en-US" sz="2400" dirty="0">
                <a:effectLst/>
              </a:rPr>
              <a:t>litigation services as an advocate, then the </a:t>
            </a:r>
            <a:r>
              <a:rPr lang="en-US" sz="2400" dirty="0" smtClean="0">
                <a:effectLst/>
              </a:rPr>
              <a:t>valuation </a:t>
            </a:r>
            <a:r>
              <a:rPr lang="en-US" sz="2400" dirty="0">
                <a:effectLst/>
              </a:rPr>
              <a:t>service </a:t>
            </a:r>
            <a:r>
              <a:rPr lang="en-US" sz="2400" dirty="0" smtClean="0">
                <a:effectLst/>
              </a:rPr>
              <a:t>is outside </a:t>
            </a:r>
            <a:r>
              <a:rPr lang="en-US" sz="2400" dirty="0">
                <a:effectLst/>
              </a:rPr>
              <a:t>of appraisal </a:t>
            </a:r>
            <a:r>
              <a:rPr lang="en-US" sz="2400" dirty="0" smtClean="0">
                <a:effectLst/>
              </a:rPr>
              <a:t>practice</a:t>
            </a:r>
          </a:p>
          <a:p>
            <a:pPr lvl="2"/>
            <a:r>
              <a:rPr lang="en-US" sz="2000" dirty="0" smtClean="0">
                <a:effectLst/>
              </a:rPr>
              <a:t>USPAP doesn’t apply except that you must not misrepresent your role</a:t>
            </a:r>
          </a:p>
          <a:p>
            <a:pPr lvl="1"/>
            <a:r>
              <a:rPr lang="en-US" sz="2400" dirty="0" smtClean="0">
                <a:effectLst/>
              </a:rPr>
              <a:t>Key Point:</a:t>
            </a:r>
          </a:p>
          <a:p>
            <a:pPr lvl="2"/>
            <a:r>
              <a:rPr lang="en-US" sz="2000" dirty="0" smtClean="0">
                <a:effectLst/>
              </a:rPr>
              <a:t>You may </a:t>
            </a:r>
            <a:r>
              <a:rPr lang="en-US" sz="2000" dirty="0">
                <a:effectLst/>
              </a:rPr>
              <a:t>provide litigation services by </a:t>
            </a:r>
            <a:r>
              <a:rPr lang="en-US" sz="2000" u="sng" dirty="0">
                <a:effectLst/>
              </a:rPr>
              <a:t>either</a:t>
            </a:r>
            <a:r>
              <a:rPr lang="en-US" sz="2000" dirty="0">
                <a:effectLst/>
              </a:rPr>
              <a:t> acting as an appraiser or </a:t>
            </a:r>
            <a:r>
              <a:rPr lang="en-US" sz="2000" dirty="0" smtClean="0">
                <a:effectLst/>
              </a:rPr>
              <a:t>as </a:t>
            </a:r>
            <a:r>
              <a:rPr lang="en-US" sz="2000" dirty="0">
                <a:effectLst/>
              </a:rPr>
              <a:t>an advocate for the client’s cause; </a:t>
            </a:r>
            <a:endParaRPr lang="en-US" sz="2000" dirty="0" smtClean="0">
              <a:effectLst/>
            </a:endParaRPr>
          </a:p>
          <a:p>
            <a:pPr lvl="2"/>
            <a:r>
              <a:rPr lang="en-US" sz="2000" dirty="0" smtClean="0">
                <a:effectLst/>
              </a:rPr>
              <a:t>however</a:t>
            </a:r>
            <a:r>
              <a:rPr lang="en-US" sz="2000" dirty="0">
                <a:effectLst/>
              </a:rPr>
              <a:t>, the appraiser </a:t>
            </a:r>
            <a:r>
              <a:rPr lang="en-US" sz="2000" u="sng" dirty="0">
                <a:effectLst/>
              </a:rPr>
              <a:t>must not</a:t>
            </a:r>
            <a:r>
              <a:rPr lang="en-US" sz="2000" dirty="0">
                <a:effectLst/>
              </a:rPr>
              <a:t> perform both roles in the same </a:t>
            </a:r>
            <a:r>
              <a:rPr lang="en-US" sz="2000" dirty="0" smtClean="0">
                <a:effectLst/>
              </a:rPr>
              <a:t>case </a:t>
            </a:r>
            <a:r>
              <a:rPr lang="en-US" sz="1400" dirty="0" smtClean="0">
                <a:effectLst/>
              </a:rPr>
              <a:t>(AO 21, pg. A-71)</a:t>
            </a:r>
            <a:endParaRPr lang="en-US" dirty="0">
              <a:effectLst/>
            </a:endParaRPr>
          </a:p>
          <a:p>
            <a:pPr marL="0" indent="0">
              <a:buNone/>
            </a:pPr>
            <a:endParaRPr lang="en-US" sz="2400" dirty="0" smtClean="0">
              <a:effectLst/>
            </a:endParaRPr>
          </a:p>
          <a:p>
            <a:pPr marL="457200" lvl="1" indent="0">
              <a:buNone/>
            </a:pPr>
            <a:endParaRPr lang="en-US" sz="24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9805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274-FA21-4928-8C56-535EA4FC7EA1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b="1" dirty="0" smtClean="0">
                <a:effectLst/>
              </a:rPr>
              <a:t>USPAP &amp; the Appraiser Expert</a:t>
            </a:r>
            <a:endParaRPr lang="en-US" alt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effectLst/>
              </a:rPr>
              <a:t>Record Keeping </a:t>
            </a:r>
            <a:r>
              <a:rPr lang="en-US" sz="2800" dirty="0" smtClean="0">
                <a:effectLst/>
              </a:rPr>
              <a:t>Rule</a:t>
            </a:r>
          </a:p>
          <a:p>
            <a:pPr lvl="1"/>
            <a:r>
              <a:rPr lang="en-US" sz="2400" dirty="0" smtClean="0">
                <a:effectLst/>
              </a:rPr>
              <a:t>The </a:t>
            </a:r>
            <a:r>
              <a:rPr lang="en-US" sz="2400" dirty="0">
                <a:effectLst/>
              </a:rPr>
              <a:t>workfile </a:t>
            </a:r>
            <a:r>
              <a:rPr lang="en-US" sz="2400" u="sng" dirty="0">
                <a:effectLst/>
              </a:rPr>
              <a:t>must include</a:t>
            </a:r>
            <a:r>
              <a:rPr lang="en-US" sz="2400" dirty="0">
                <a:effectLst/>
              </a:rPr>
              <a:t> summaries of all oral reports or testimony, or a </a:t>
            </a:r>
            <a:r>
              <a:rPr lang="en-US" sz="2400" u="sng" dirty="0">
                <a:effectLst/>
              </a:rPr>
              <a:t>transcript of testimony</a:t>
            </a:r>
            <a:r>
              <a:rPr lang="en-US" sz="2400" dirty="0">
                <a:effectLst/>
              </a:rPr>
              <a:t>, </a:t>
            </a:r>
            <a:r>
              <a:rPr lang="en-US" sz="2400" u="sng" dirty="0">
                <a:effectLst/>
              </a:rPr>
              <a:t>including</a:t>
            </a:r>
            <a:r>
              <a:rPr lang="en-US" sz="2400" dirty="0">
                <a:effectLst/>
              </a:rPr>
              <a:t> the appraiser’s signed and dated </a:t>
            </a:r>
            <a:r>
              <a:rPr lang="en-US" sz="2400" u="sng" dirty="0">
                <a:effectLst/>
              </a:rPr>
              <a:t>certification</a:t>
            </a:r>
            <a:r>
              <a:rPr lang="en-US" sz="2400" dirty="0">
                <a:effectLst/>
              </a:rPr>
              <a:t> </a:t>
            </a:r>
            <a:endParaRPr lang="en-US" sz="2400" dirty="0" smtClean="0">
              <a:effectLst/>
            </a:endParaRPr>
          </a:p>
          <a:p>
            <a:r>
              <a:rPr lang="en-US" sz="2800" dirty="0">
                <a:effectLst/>
              </a:rPr>
              <a:t>Competency </a:t>
            </a:r>
            <a:r>
              <a:rPr lang="en-US" sz="2800" dirty="0" smtClean="0">
                <a:effectLst/>
              </a:rPr>
              <a:t>Rule</a:t>
            </a:r>
          </a:p>
          <a:p>
            <a:r>
              <a:rPr lang="en-US" sz="2800" dirty="0">
                <a:effectLst/>
              </a:rPr>
              <a:t>Oral </a:t>
            </a:r>
            <a:r>
              <a:rPr lang="en-US" sz="2800" dirty="0" smtClean="0">
                <a:effectLst/>
              </a:rPr>
              <a:t>Report</a:t>
            </a:r>
          </a:p>
          <a:p>
            <a:pPr lvl="1"/>
            <a:r>
              <a:rPr lang="en-US" sz="2400" dirty="0" smtClean="0">
                <a:effectLst/>
              </a:rPr>
              <a:t>SR </a:t>
            </a:r>
            <a:r>
              <a:rPr lang="en-US" sz="2400" dirty="0">
                <a:effectLst/>
              </a:rPr>
              <a:t>2-1, Real Property Appraisal </a:t>
            </a:r>
            <a:r>
              <a:rPr lang="en-US" sz="2400" dirty="0" smtClean="0">
                <a:effectLst/>
              </a:rPr>
              <a:t>Reporting</a:t>
            </a:r>
          </a:p>
          <a:p>
            <a:endParaRPr lang="en-US" sz="2800" dirty="0" smtClean="0">
              <a:effectLst/>
            </a:endParaRPr>
          </a:p>
          <a:p>
            <a:pPr marL="0" indent="0">
              <a:buNone/>
            </a:pPr>
            <a:endParaRPr lang="en-US" sz="2400" dirty="0" smtClean="0">
              <a:effectLst/>
            </a:endParaRPr>
          </a:p>
          <a:p>
            <a:pPr marL="457200" lvl="1" indent="0">
              <a:buNone/>
            </a:pPr>
            <a:endParaRPr lang="en-US" sz="24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789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274-FA21-4928-8C56-535EA4FC7EA1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b="1" dirty="0" smtClean="0">
                <a:effectLst/>
              </a:rPr>
              <a:t>USPAP &amp; the Appraiser Expert</a:t>
            </a:r>
            <a:endParaRPr lang="en-US" alt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effectLst/>
              </a:rPr>
              <a:t>Review </a:t>
            </a:r>
            <a:r>
              <a:rPr lang="en-US" sz="2800" dirty="0" smtClean="0">
                <a:effectLst/>
              </a:rPr>
              <a:t>Appraisal </a:t>
            </a:r>
            <a:r>
              <a:rPr lang="en-US" sz="2400" dirty="0" smtClean="0">
                <a:effectLst/>
              </a:rPr>
              <a:t>(USPAP SR-3)</a:t>
            </a:r>
            <a:endParaRPr lang="en-US" sz="2800" dirty="0" smtClean="0">
              <a:effectLst/>
            </a:endParaRPr>
          </a:p>
          <a:p>
            <a:pPr lvl="1"/>
            <a:r>
              <a:rPr lang="en-US" sz="2400" dirty="0" smtClean="0">
                <a:effectLst/>
              </a:rPr>
              <a:t>Applies if commenting on the quality of appraisal reports</a:t>
            </a:r>
          </a:p>
          <a:p>
            <a:pPr lvl="1"/>
            <a:r>
              <a:rPr lang="en-US" sz="2400" dirty="0" smtClean="0">
                <a:effectLst/>
              </a:rPr>
              <a:t>You are </a:t>
            </a:r>
            <a:r>
              <a:rPr lang="en-US" sz="2400" u="sng" dirty="0" smtClean="0">
                <a:effectLst/>
              </a:rPr>
              <a:t>required</a:t>
            </a:r>
            <a:r>
              <a:rPr lang="en-US" sz="2400" dirty="0" smtClean="0">
                <a:effectLst/>
              </a:rPr>
              <a:t> to develop an opinion as to the:</a:t>
            </a:r>
          </a:p>
          <a:p>
            <a:pPr lvl="2"/>
            <a:r>
              <a:rPr lang="en-US" sz="2000" dirty="0" smtClean="0">
                <a:effectLst/>
              </a:rPr>
              <a:t>Completeness</a:t>
            </a:r>
            <a:r>
              <a:rPr lang="en-US" sz="2000" dirty="0">
                <a:effectLst/>
              </a:rPr>
              <a:t>, accuracy, adequacy, </a:t>
            </a:r>
            <a:r>
              <a:rPr lang="en-US" sz="2000" dirty="0" smtClean="0">
                <a:effectLst/>
              </a:rPr>
              <a:t>relevance </a:t>
            </a:r>
            <a:r>
              <a:rPr lang="en-US" sz="2000" dirty="0">
                <a:effectLst/>
              </a:rPr>
              <a:t>and reasonableness </a:t>
            </a:r>
            <a:r>
              <a:rPr lang="en-US" sz="2000" dirty="0" smtClean="0">
                <a:effectLst/>
              </a:rPr>
              <a:t>of the </a:t>
            </a:r>
            <a:r>
              <a:rPr lang="en-US" sz="2000" dirty="0">
                <a:effectLst/>
              </a:rPr>
              <a:t>analysis and report </a:t>
            </a:r>
            <a:r>
              <a:rPr lang="en-US" sz="2000" dirty="0" smtClean="0">
                <a:effectLst/>
              </a:rPr>
              <a:t>under review</a:t>
            </a:r>
          </a:p>
          <a:p>
            <a:pPr lvl="1"/>
            <a:r>
              <a:rPr lang="en-US" sz="2400" dirty="0" smtClean="0">
                <a:effectLst/>
              </a:rPr>
              <a:t>Oral </a:t>
            </a:r>
            <a:r>
              <a:rPr lang="en-US" sz="2400" dirty="0">
                <a:effectLst/>
              </a:rPr>
              <a:t>Review Report </a:t>
            </a:r>
            <a:endParaRPr lang="en-US" sz="2400" dirty="0" smtClean="0">
              <a:effectLst/>
            </a:endParaRPr>
          </a:p>
          <a:p>
            <a:pPr lvl="2"/>
            <a:r>
              <a:rPr lang="en-US" sz="2000" dirty="0">
                <a:effectLst/>
              </a:rPr>
              <a:t>SR 3-5, </a:t>
            </a:r>
            <a:r>
              <a:rPr lang="en-US" sz="2000" dirty="0" smtClean="0">
                <a:effectLst/>
              </a:rPr>
              <a:t>content </a:t>
            </a:r>
            <a:r>
              <a:rPr lang="en-US" sz="2000" dirty="0">
                <a:effectLst/>
              </a:rPr>
              <a:t>of an Appraisal Review Report</a:t>
            </a:r>
            <a:endParaRPr lang="en-US" sz="2000" dirty="0" smtClean="0">
              <a:effectLst/>
            </a:endParaRPr>
          </a:p>
          <a:p>
            <a:endParaRPr lang="en-US" sz="2800" dirty="0" smtClean="0">
              <a:effectLst/>
            </a:endParaRPr>
          </a:p>
          <a:p>
            <a:pPr marL="0" indent="0">
              <a:buNone/>
            </a:pPr>
            <a:endParaRPr lang="en-US" sz="2400" dirty="0" smtClean="0">
              <a:effectLst/>
            </a:endParaRPr>
          </a:p>
          <a:p>
            <a:pPr marL="457200" lvl="1" indent="0">
              <a:buNone/>
            </a:pPr>
            <a:endParaRPr lang="en-US" sz="24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533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274-FA21-4928-8C56-535EA4FC7EA1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b="1" dirty="0" smtClean="0">
                <a:effectLst/>
              </a:rPr>
              <a:t>USPAP &amp; the Appraiser Expert</a:t>
            </a:r>
            <a:endParaRPr lang="en-US" alt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effectLst/>
              </a:rPr>
              <a:t>Relying </a:t>
            </a:r>
            <a:r>
              <a:rPr lang="en-US" sz="2800" dirty="0">
                <a:effectLst/>
              </a:rPr>
              <a:t>on Work Done by </a:t>
            </a:r>
            <a:r>
              <a:rPr lang="en-US" sz="2800" dirty="0" smtClean="0">
                <a:effectLst/>
              </a:rPr>
              <a:t>Others</a:t>
            </a:r>
          </a:p>
          <a:p>
            <a:pPr lvl="1"/>
            <a:r>
              <a:rPr lang="en-US" sz="2400" dirty="0" smtClean="0">
                <a:effectLst/>
              </a:rPr>
              <a:t>You are </a:t>
            </a:r>
            <a:r>
              <a:rPr lang="en-US" sz="2400" dirty="0">
                <a:effectLst/>
              </a:rPr>
              <a:t>responsible for the decision to rely on </a:t>
            </a:r>
            <a:r>
              <a:rPr lang="en-US" sz="2400" dirty="0" smtClean="0">
                <a:effectLst/>
              </a:rPr>
              <a:t>work of others</a:t>
            </a:r>
            <a:endParaRPr lang="en-US" sz="2400" dirty="0">
              <a:effectLst/>
            </a:endParaRPr>
          </a:p>
          <a:p>
            <a:pPr lvl="1"/>
            <a:r>
              <a:rPr lang="en-US" sz="2400" dirty="0" smtClean="0">
                <a:effectLst/>
              </a:rPr>
              <a:t>You are required </a:t>
            </a:r>
            <a:r>
              <a:rPr lang="en-US" sz="2400" dirty="0">
                <a:effectLst/>
              </a:rPr>
              <a:t>to have a reasonable basis for believing that </a:t>
            </a:r>
            <a:r>
              <a:rPr lang="en-US" sz="2400" dirty="0" smtClean="0">
                <a:effectLst/>
              </a:rPr>
              <a:t>the individuals are </a:t>
            </a:r>
            <a:r>
              <a:rPr lang="en-US" sz="2400" dirty="0">
                <a:effectLst/>
              </a:rPr>
              <a:t>competent</a:t>
            </a:r>
          </a:p>
          <a:p>
            <a:pPr lvl="1"/>
            <a:r>
              <a:rPr lang="en-US" sz="2400" dirty="0" smtClean="0">
                <a:effectLst/>
              </a:rPr>
              <a:t>You must </a:t>
            </a:r>
            <a:r>
              <a:rPr lang="en-US" sz="2400" dirty="0">
                <a:effectLst/>
              </a:rPr>
              <a:t>have no reason to doubt that the work </a:t>
            </a:r>
            <a:r>
              <a:rPr lang="en-US" sz="2400" dirty="0" smtClean="0">
                <a:effectLst/>
              </a:rPr>
              <a:t>is </a:t>
            </a:r>
            <a:r>
              <a:rPr lang="en-US" sz="2400" dirty="0">
                <a:effectLst/>
              </a:rPr>
              <a:t>credible</a:t>
            </a:r>
          </a:p>
          <a:p>
            <a:pPr lvl="1"/>
            <a:endParaRPr lang="en-US" sz="2400" dirty="0" smtClean="0">
              <a:effectLst/>
            </a:endParaRPr>
          </a:p>
          <a:p>
            <a:endParaRPr lang="en-US" sz="2800" dirty="0" smtClean="0">
              <a:effectLst/>
            </a:endParaRPr>
          </a:p>
          <a:p>
            <a:pPr marL="0" indent="0">
              <a:buNone/>
            </a:pPr>
            <a:endParaRPr lang="en-US" sz="2400" dirty="0" smtClean="0">
              <a:effectLst/>
            </a:endParaRPr>
          </a:p>
          <a:p>
            <a:pPr marL="457200" lvl="1" indent="0">
              <a:buNone/>
            </a:pPr>
            <a:endParaRPr lang="en-US" sz="24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8022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274-FA21-4928-8C56-535EA4FC7EA1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b="1" dirty="0" smtClean="0">
                <a:effectLst/>
              </a:rPr>
              <a:t>The Deposition</a:t>
            </a:r>
            <a:endParaRPr lang="en-US" alt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effectLst/>
              </a:rPr>
              <a:t>Primary </a:t>
            </a:r>
            <a:r>
              <a:rPr lang="en-US" sz="2800" dirty="0">
                <a:effectLst/>
              </a:rPr>
              <a:t>reasons for a deposition</a:t>
            </a:r>
          </a:p>
          <a:p>
            <a:pPr lvl="1"/>
            <a:r>
              <a:rPr lang="en-US" sz="2400" dirty="0" smtClean="0">
                <a:effectLst/>
              </a:rPr>
              <a:t>Allows </a:t>
            </a:r>
            <a:r>
              <a:rPr lang="en-US" sz="2400" dirty="0">
                <a:effectLst/>
              </a:rPr>
              <a:t>the opposing </a:t>
            </a:r>
            <a:r>
              <a:rPr lang="en-US" sz="2400" dirty="0" smtClean="0">
                <a:effectLst/>
              </a:rPr>
              <a:t>attorney:</a:t>
            </a:r>
          </a:p>
          <a:p>
            <a:pPr lvl="2"/>
            <a:r>
              <a:rPr lang="en-US" sz="2000" dirty="0" smtClean="0">
                <a:effectLst/>
              </a:rPr>
              <a:t>to understand </a:t>
            </a:r>
            <a:r>
              <a:rPr lang="en-US" sz="2000" dirty="0">
                <a:effectLst/>
              </a:rPr>
              <a:t>your opinions</a:t>
            </a:r>
          </a:p>
          <a:p>
            <a:pPr lvl="2"/>
            <a:r>
              <a:rPr lang="en-US" sz="2000" dirty="0" smtClean="0">
                <a:effectLst/>
              </a:rPr>
              <a:t>to </a:t>
            </a:r>
            <a:r>
              <a:rPr lang="en-US" sz="2000" dirty="0">
                <a:effectLst/>
              </a:rPr>
              <a:t>review your work and examine you under oath</a:t>
            </a:r>
          </a:p>
          <a:p>
            <a:pPr lvl="2"/>
            <a:r>
              <a:rPr lang="en-US" sz="2000" dirty="0" smtClean="0">
                <a:effectLst/>
              </a:rPr>
              <a:t>to </a:t>
            </a:r>
            <a:r>
              <a:rPr lang="en-US" sz="2000" dirty="0">
                <a:effectLst/>
              </a:rPr>
              <a:t>get a sense of your ability as a witness</a:t>
            </a:r>
          </a:p>
          <a:p>
            <a:pPr lvl="3"/>
            <a:r>
              <a:rPr lang="en-US" sz="1600" dirty="0" smtClean="0">
                <a:effectLst/>
              </a:rPr>
              <a:t>Demeanor</a:t>
            </a:r>
            <a:r>
              <a:rPr lang="en-US" sz="1600" dirty="0">
                <a:effectLst/>
              </a:rPr>
              <a:t>, stress, criticism, argumentative</a:t>
            </a:r>
          </a:p>
          <a:p>
            <a:pPr lvl="2"/>
            <a:r>
              <a:rPr lang="en-US" sz="2000" dirty="0" smtClean="0">
                <a:effectLst/>
              </a:rPr>
              <a:t>See </a:t>
            </a:r>
            <a:r>
              <a:rPr lang="en-US" sz="2000" dirty="0">
                <a:effectLst/>
              </a:rPr>
              <a:t>how well prepared you are</a:t>
            </a:r>
          </a:p>
          <a:p>
            <a:pPr marL="0" indent="0">
              <a:buNone/>
            </a:pPr>
            <a:endParaRPr lang="en-US" sz="2800" dirty="0">
              <a:effectLst/>
            </a:endParaRPr>
          </a:p>
          <a:p>
            <a:endParaRPr lang="en-US" sz="2800" dirty="0" smtClean="0">
              <a:effectLst/>
            </a:endParaRPr>
          </a:p>
          <a:p>
            <a:endParaRPr lang="en-US" sz="2800" dirty="0" smtClean="0">
              <a:effectLst/>
            </a:endParaRPr>
          </a:p>
          <a:p>
            <a:pPr marL="0" indent="0">
              <a:buNone/>
            </a:pPr>
            <a:endParaRPr lang="en-US" sz="2400" dirty="0" smtClean="0">
              <a:effectLst/>
            </a:endParaRPr>
          </a:p>
          <a:p>
            <a:pPr marL="457200" lvl="1" indent="0">
              <a:buNone/>
            </a:pPr>
            <a:endParaRPr lang="en-US" sz="24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7808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274-FA21-4928-8C56-535EA4FC7EA1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b="1" dirty="0" smtClean="0">
                <a:effectLst/>
              </a:rPr>
              <a:t>The Deposition</a:t>
            </a:r>
            <a:endParaRPr lang="en-US" alt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effectLst/>
              </a:rPr>
              <a:t>Primary </a:t>
            </a:r>
            <a:r>
              <a:rPr lang="en-US" sz="2800" dirty="0">
                <a:effectLst/>
              </a:rPr>
              <a:t>reasons for a </a:t>
            </a:r>
            <a:r>
              <a:rPr lang="en-US" sz="2800" dirty="0" smtClean="0">
                <a:effectLst/>
              </a:rPr>
              <a:t>deposition</a:t>
            </a:r>
            <a:endParaRPr lang="en-US" sz="20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Allows the opposing attorney:</a:t>
            </a:r>
            <a:endParaRPr lang="en-US" sz="2400" dirty="0" smtClean="0">
              <a:effectLst/>
            </a:endParaRPr>
          </a:p>
          <a:p>
            <a:pPr lvl="2"/>
            <a:r>
              <a:rPr lang="en-US" sz="2000" dirty="0" smtClean="0">
                <a:effectLst/>
              </a:rPr>
              <a:t>to </a:t>
            </a:r>
            <a:r>
              <a:rPr lang="en-US" sz="2000" dirty="0">
                <a:effectLst/>
              </a:rPr>
              <a:t>understand the strengths and weaknesses in your opinions and report</a:t>
            </a:r>
          </a:p>
          <a:p>
            <a:pPr lvl="2"/>
            <a:r>
              <a:rPr lang="en-US" sz="2000" dirty="0">
                <a:effectLst/>
              </a:rPr>
              <a:t>t</a:t>
            </a:r>
            <a:r>
              <a:rPr lang="en-US" sz="2000" dirty="0" smtClean="0">
                <a:effectLst/>
              </a:rPr>
              <a:t>o see </a:t>
            </a:r>
            <a:r>
              <a:rPr lang="en-US" sz="2000" dirty="0">
                <a:effectLst/>
              </a:rPr>
              <a:t>how well </a:t>
            </a:r>
            <a:r>
              <a:rPr lang="en-US" sz="2000" dirty="0" smtClean="0">
                <a:effectLst/>
              </a:rPr>
              <a:t>you defend the </a:t>
            </a:r>
            <a:r>
              <a:rPr lang="en-US" sz="2000" dirty="0">
                <a:effectLst/>
              </a:rPr>
              <a:t>perceived weak points in your </a:t>
            </a:r>
            <a:r>
              <a:rPr lang="en-US" sz="2000" dirty="0" smtClean="0">
                <a:effectLst/>
              </a:rPr>
              <a:t>appraisal</a:t>
            </a:r>
            <a:endParaRPr lang="en-US" sz="2000" dirty="0">
              <a:effectLst/>
            </a:endParaRPr>
          </a:p>
          <a:p>
            <a:pPr lvl="2"/>
            <a:r>
              <a:rPr lang="en-US" sz="2000" dirty="0">
                <a:effectLst/>
              </a:rPr>
              <a:t>t</a:t>
            </a:r>
            <a:r>
              <a:rPr lang="en-US" sz="2000" dirty="0" smtClean="0">
                <a:effectLst/>
              </a:rPr>
              <a:t>ry </a:t>
            </a:r>
            <a:r>
              <a:rPr lang="en-US" sz="2000" dirty="0">
                <a:effectLst/>
              </a:rPr>
              <a:t>to generate responses that could be used to discredit your testimony at trial</a:t>
            </a:r>
          </a:p>
          <a:p>
            <a:endParaRPr lang="en-US" sz="2800" dirty="0" smtClean="0">
              <a:effectLst/>
            </a:endParaRPr>
          </a:p>
          <a:p>
            <a:endParaRPr lang="en-US" sz="2800" dirty="0" smtClean="0">
              <a:effectLst/>
            </a:endParaRPr>
          </a:p>
          <a:p>
            <a:pPr marL="0" indent="0">
              <a:buNone/>
            </a:pPr>
            <a:endParaRPr lang="en-US" sz="2400" dirty="0" smtClean="0">
              <a:effectLst/>
            </a:endParaRPr>
          </a:p>
          <a:p>
            <a:pPr marL="457200" lvl="1" indent="0">
              <a:buNone/>
            </a:pPr>
            <a:endParaRPr lang="en-US" sz="24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913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274-FA21-4928-8C56-535EA4FC7EA1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b="1" dirty="0" smtClean="0">
                <a:effectLst/>
              </a:rPr>
              <a:t>The Deposition</a:t>
            </a:r>
            <a:br>
              <a:rPr lang="en-US" sz="3200" b="1" dirty="0" smtClean="0">
                <a:effectLst/>
              </a:rPr>
            </a:br>
            <a:r>
              <a:rPr lang="en-US" sz="3200" b="1" dirty="0" smtClean="0">
                <a:effectLst/>
              </a:rPr>
              <a:t>Do’s &amp; Don’ts</a:t>
            </a:r>
            <a:endParaRPr lang="en-US" alt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effectLst/>
              </a:rPr>
              <a:t>Do</a:t>
            </a:r>
          </a:p>
          <a:p>
            <a:pPr lvl="1"/>
            <a:r>
              <a:rPr lang="en-US" sz="2400" dirty="0" smtClean="0">
                <a:effectLst/>
              </a:rPr>
              <a:t>Be </a:t>
            </a:r>
            <a:r>
              <a:rPr lang="en-US" sz="2400" dirty="0">
                <a:effectLst/>
              </a:rPr>
              <a:t>well prepared, organized and well rested</a:t>
            </a:r>
          </a:p>
          <a:p>
            <a:pPr lvl="1"/>
            <a:r>
              <a:rPr lang="en-US" sz="2400" dirty="0" smtClean="0">
                <a:effectLst/>
              </a:rPr>
              <a:t>Answer </a:t>
            </a:r>
            <a:r>
              <a:rPr lang="en-US" sz="2400" dirty="0">
                <a:effectLst/>
              </a:rPr>
              <a:t>the questions, don’t volunteer information</a:t>
            </a:r>
          </a:p>
          <a:p>
            <a:pPr lvl="1"/>
            <a:r>
              <a:rPr lang="en-US" sz="2400" dirty="0" smtClean="0">
                <a:effectLst/>
              </a:rPr>
              <a:t>Keep </a:t>
            </a:r>
            <a:r>
              <a:rPr lang="en-US" sz="2400" dirty="0">
                <a:effectLst/>
              </a:rPr>
              <a:t>your emotions in check</a:t>
            </a:r>
          </a:p>
          <a:p>
            <a:pPr lvl="1"/>
            <a:r>
              <a:rPr lang="en-US" sz="2400" dirty="0" smtClean="0">
                <a:effectLst/>
              </a:rPr>
              <a:t>Know </a:t>
            </a:r>
            <a:r>
              <a:rPr lang="en-US" sz="2400" dirty="0">
                <a:effectLst/>
              </a:rPr>
              <a:t>the weaknesses in your analysis and appraisal and be prepared to </a:t>
            </a:r>
            <a:r>
              <a:rPr lang="en-US" sz="2400" dirty="0" smtClean="0">
                <a:effectLst/>
              </a:rPr>
              <a:t>answer</a:t>
            </a:r>
          </a:p>
          <a:p>
            <a:pPr lvl="1"/>
            <a:r>
              <a:rPr lang="en-US" sz="2400" dirty="0" smtClean="0">
                <a:effectLst/>
              </a:rPr>
              <a:t>Pause to </a:t>
            </a:r>
            <a:r>
              <a:rPr lang="en-US" sz="2400" dirty="0">
                <a:effectLst/>
              </a:rPr>
              <a:t>allow your attorney to object</a:t>
            </a:r>
            <a:endParaRPr lang="en-US" sz="2400" dirty="0" smtClean="0">
              <a:effectLst/>
            </a:endParaRPr>
          </a:p>
          <a:p>
            <a:pPr lvl="1"/>
            <a:r>
              <a:rPr lang="en-US" sz="2400" dirty="0" smtClean="0">
                <a:effectLst/>
              </a:rPr>
              <a:t>Keep </a:t>
            </a:r>
            <a:r>
              <a:rPr lang="en-US" sz="2400" dirty="0">
                <a:effectLst/>
              </a:rPr>
              <a:t>within your defined box of expertise</a:t>
            </a:r>
          </a:p>
          <a:p>
            <a:pPr lvl="1"/>
            <a:r>
              <a:rPr lang="en-US" sz="2400" dirty="0" smtClean="0">
                <a:effectLst/>
              </a:rPr>
              <a:t>Bring </a:t>
            </a:r>
            <a:r>
              <a:rPr lang="en-US" sz="2400" dirty="0">
                <a:effectLst/>
              </a:rPr>
              <a:t>your calculator</a:t>
            </a:r>
          </a:p>
          <a:p>
            <a:pPr lvl="1"/>
            <a:endParaRPr lang="en-US" sz="2400" dirty="0" smtClean="0">
              <a:effectLst/>
            </a:endParaRPr>
          </a:p>
          <a:p>
            <a:endParaRPr lang="en-US" sz="2800" dirty="0" smtClean="0">
              <a:effectLst/>
            </a:endParaRPr>
          </a:p>
          <a:p>
            <a:endParaRPr lang="en-US" sz="2800" dirty="0" smtClean="0">
              <a:effectLst/>
            </a:endParaRPr>
          </a:p>
          <a:p>
            <a:pPr marL="0" indent="0">
              <a:buNone/>
            </a:pPr>
            <a:endParaRPr lang="en-US" sz="2400" dirty="0" smtClean="0">
              <a:effectLst/>
            </a:endParaRPr>
          </a:p>
          <a:p>
            <a:pPr marL="457200" lvl="1" indent="0">
              <a:buNone/>
            </a:pPr>
            <a:endParaRPr lang="en-US" sz="24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0498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274-FA21-4928-8C56-535EA4FC7EA1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b="1" dirty="0" smtClean="0">
                <a:effectLst/>
              </a:rPr>
              <a:t>The Deposition</a:t>
            </a:r>
            <a:br>
              <a:rPr lang="en-US" sz="3200" b="1" dirty="0" smtClean="0">
                <a:effectLst/>
              </a:rPr>
            </a:br>
            <a:r>
              <a:rPr lang="en-US" sz="3200" b="1" dirty="0" smtClean="0">
                <a:effectLst/>
              </a:rPr>
              <a:t>Do’s &amp; Don’ts</a:t>
            </a:r>
            <a:endParaRPr lang="en-US" alt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effectLst/>
              </a:rPr>
              <a:t>Don’t</a:t>
            </a:r>
          </a:p>
          <a:p>
            <a:pPr lvl="1"/>
            <a:r>
              <a:rPr lang="en-US" sz="2400" dirty="0" smtClean="0">
                <a:effectLst/>
              </a:rPr>
              <a:t>Say </a:t>
            </a:r>
            <a:r>
              <a:rPr lang="en-US" sz="2400" dirty="0">
                <a:effectLst/>
              </a:rPr>
              <a:t>“I guess”</a:t>
            </a:r>
          </a:p>
          <a:p>
            <a:pPr lvl="1"/>
            <a:r>
              <a:rPr lang="en-US" sz="2400" dirty="0" smtClean="0">
                <a:effectLst/>
              </a:rPr>
              <a:t>Be intimidated</a:t>
            </a:r>
          </a:p>
          <a:p>
            <a:pPr lvl="1"/>
            <a:r>
              <a:rPr lang="en-US" sz="2400" dirty="0" smtClean="0">
                <a:effectLst/>
              </a:rPr>
              <a:t>Get </a:t>
            </a:r>
            <a:r>
              <a:rPr lang="en-US" sz="2400" dirty="0">
                <a:effectLst/>
              </a:rPr>
              <a:t>caught in a trap with hypothetical </a:t>
            </a:r>
            <a:r>
              <a:rPr lang="en-US" sz="2400" dirty="0" smtClean="0">
                <a:effectLst/>
              </a:rPr>
              <a:t>questions</a:t>
            </a:r>
          </a:p>
          <a:p>
            <a:pPr lvl="1"/>
            <a:r>
              <a:rPr lang="en-US" sz="2400" dirty="0" smtClean="0">
                <a:effectLst/>
              </a:rPr>
              <a:t>Don’t </a:t>
            </a:r>
            <a:r>
              <a:rPr lang="en-US" sz="2400" dirty="0">
                <a:effectLst/>
              </a:rPr>
              <a:t>offer opinions of the other appraiser’s work unless </a:t>
            </a:r>
            <a:r>
              <a:rPr lang="en-US" sz="2400" dirty="0" smtClean="0">
                <a:effectLst/>
              </a:rPr>
              <a:t>you’ve completed a </a:t>
            </a:r>
            <a:r>
              <a:rPr lang="en-US" sz="2400" dirty="0">
                <a:effectLst/>
              </a:rPr>
              <a:t>USPAP Standard 3 review</a:t>
            </a:r>
          </a:p>
          <a:p>
            <a:pPr lvl="2"/>
            <a:r>
              <a:rPr lang="en-US" sz="2000" dirty="0" smtClean="0">
                <a:effectLst/>
              </a:rPr>
              <a:t>Point </a:t>
            </a:r>
            <a:r>
              <a:rPr lang="en-US" sz="2000" dirty="0">
                <a:effectLst/>
              </a:rPr>
              <a:t>out </a:t>
            </a:r>
            <a:r>
              <a:rPr lang="en-US" sz="2000" dirty="0" smtClean="0">
                <a:effectLst/>
              </a:rPr>
              <a:t>the supported </a:t>
            </a:r>
            <a:r>
              <a:rPr lang="en-US" sz="2000" dirty="0">
                <a:effectLst/>
              </a:rPr>
              <a:t>differences in your work or opinions versus the other </a:t>
            </a:r>
            <a:r>
              <a:rPr lang="en-US" sz="2000" dirty="0" smtClean="0">
                <a:effectLst/>
              </a:rPr>
              <a:t>appraiser’s</a:t>
            </a:r>
          </a:p>
          <a:p>
            <a:pPr lvl="2"/>
            <a:r>
              <a:rPr lang="en-US" sz="2000" dirty="0">
                <a:effectLst/>
              </a:rPr>
              <a:t>“Yes I considered that sale but disregarded it </a:t>
            </a:r>
            <a:r>
              <a:rPr lang="en-US" sz="2000" dirty="0" smtClean="0">
                <a:effectLst/>
              </a:rPr>
              <a:t>because …”</a:t>
            </a:r>
            <a:endParaRPr lang="en-US" sz="2000" dirty="0">
              <a:effectLst/>
            </a:endParaRPr>
          </a:p>
          <a:p>
            <a:pPr lvl="1"/>
            <a:endParaRPr lang="en-US" sz="2400" dirty="0" smtClean="0">
              <a:effectLst/>
            </a:endParaRPr>
          </a:p>
          <a:p>
            <a:pPr lvl="1"/>
            <a:endParaRPr lang="en-US" sz="2400" dirty="0" smtClean="0">
              <a:effectLst/>
            </a:endParaRPr>
          </a:p>
          <a:p>
            <a:endParaRPr lang="en-US" sz="2800" dirty="0" smtClean="0">
              <a:effectLst/>
            </a:endParaRPr>
          </a:p>
          <a:p>
            <a:endParaRPr lang="en-US" sz="2800" dirty="0" smtClean="0">
              <a:effectLst/>
            </a:endParaRPr>
          </a:p>
          <a:p>
            <a:pPr marL="0" indent="0">
              <a:buNone/>
            </a:pPr>
            <a:endParaRPr lang="en-US" sz="2400" dirty="0" smtClean="0">
              <a:effectLst/>
            </a:endParaRPr>
          </a:p>
          <a:p>
            <a:pPr marL="457200" lvl="1" indent="0">
              <a:buNone/>
            </a:pPr>
            <a:endParaRPr lang="en-US" sz="24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216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274-FA21-4928-8C56-535EA4FC7EA1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b="1" dirty="0" smtClean="0">
                <a:effectLst/>
              </a:rPr>
              <a:t>The Deposition</a:t>
            </a:r>
            <a:br>
              <a:rPr lang="en-US" sz="3200" b="1" dirty="0" smtClean="0">
                <a:effectLst/>
              </a:rPr>
            </a:br>
            <a:r>
              <a:rPr lang="en-US" sz="3200" b="1" dirty="0" smtClean="0">
                <a:effectLst/>
              </a:rPr>
              <a:t>Do’s &amp; Don’ts</a:t>
            </a:r>
            <a:endParaRPr lang="en-US" alt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sz="2800" dirty="0" smtClean="0">
              <a:effectLst/>
            </a:endParaRPr>
          </a:p>
          <a:p>
            <a:pPr lvl="0"/>
            <a:r>
              <a:rPr lang="en-US" sz="2800" dirty="0" smtClean="0">
                <a:effectLst/>
              </a:rPr>
              <a:t>Typical </a:t>
            </a:r>
            <a:r>
              <a:rPr lang="en-US" sz="2800" dirty="0">
                <a:effectLst/>
              </a:rPr>
              <a:t>question near the end:</a:t>
            </a:r>
            <a:endParaRPr lang="en-US" dirty="0">
              <a:effectLst/>
            </a:endParaRPr>
          </a:p>
          <a:p>
            <a:pPr lvl="1"/>
            <a:r>
              <a:rPr lang="en-US" sz="2400" dirty="0">
                <a:effectLst/>
              </a:rPr>
              <a:t>Have you provided or explained everything you used to come to your </a:t>
            </a:r>
            <a:r>
              <a:rPr lang="en-US" sz="2400" dirty="0" smtClean="0">
                <a:effectLst/>
              </a:rPr>
              <a:t>opinions?</a:t>
            </a:r>
            <a:endParaRPr lang="en-US" sz="24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“Everything that I can think of at this time regarding the questions you have </a:t>
            </a:r>
            <a:r>
              <a:rPr lang="en-US" sz="2400" dirty="0" smtClean="0">
                <a:effectLst/>
              </a:rPr>
              <a:t>asked.”</a:t>
            </a:r>
            <a:endParaRPr lang="en-US" sz="7600" dirty="0" smtClean="0">
              <a:effectLst/>
            </a:endParaRPr>
          </a:p>
          <a:p>
            <a:pPr lvl="1"/>
            <a:endParaRPr lang="en-US" sz="2400" dirty="0" smtClean="0">
              <a:effectLst/>
            </a:endParaRPr>
          </a:p>
          <a:p>
            <a:pPr lvl="1"/>
            <a:endParaRPr lang="en-US" sz="2400" dirty="0" smtClean="0">
              <a:effectLst/>
            </a:endParaRPr>
          </a:p>
          <a:p>
            <a:endParaRPr lang="en-US" sz="2800" dirty="0" smtClean="0">
              <a:effectLst/>
            </a:endParaRPr>
          </a:p>
          <a:p>
            <a:endParaRPr lang="en-US" sz="2800" dirty="0" smtClean="0">
              <a:effectLst/>
            </a:endParaRPr>
          </a:p>
          <a:p>
            <a:pPr marL="0" indent="0">
              <a:buNone/>
            </a:pPr>
            <a:endParaRPr lang="en-US" sz="2400" dirty="0" smtClean="0">
              <a:effectLst/>
            </a:endParaRPr>
          </a:p>
          <a:p>
            <a:pPr marL="457200" lvl="1" indent="0">
              <a:buNone/>
            </a:pPr>
            <a:endParaRPr lang="en-US" sz="24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6635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A23CE-CD2E-411C-930A-EBCFFB4C088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 smtClean="0"/>
              <a:t>Needs for an Appraisal Expert in Litigation</a:t>
            </a:r>
            <a:endParaRPr lang="en-US" altLang="en-US" sz="3200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2000" u="sng" dirty="0">
                <a:effectLst/>
              </a:rPr>
              <a:t>Eminent domain</a:t>
            </a:r>
          </a:p>
          <a:p>
            <a:r>
              <a:rPr lang="en-US" sz="2000" u="sng" dirty="0">
                <a:effectLst/>
              </a:rPr>
              <a:t>Tax appeal</a:t>
            </a:r>
          </a:p>
          <a:p>
            <a:pPr lvl="0"/>
            <a:r>
              <a:rPr lang="en-US" sz="2000" dirty="0" smtClean="0">
                <a:effectLst/>
              </a:rPr>
              <a:t>Inverse </a:t>
            </a:r>
            <a:r>
              <a:rPr lang="en-US" sz="2000" dirty="0">
                <a:effectLst/>
              </a:rPr>
              <a:t>condemnation</a:t>
            </a:r>
          </a:p>
          <a:p>
            <a:pPr lvl="0"/>
            <a:r>
              <a:rPr lang="en-US" sz="2000" dirty="0" err="1" smtClean="0">
                <a:effectLst/>
              </a:rPr>
              <a:t>Partitionments</a:t>
            </a:r>
            <a:endParaRPr lang="en-US" sz="2000" dirty="0">
              <a:effectLst/>
            </a:endParaRPr>
          </a:p>
          <a:p>
            <a:pPr lvl="0"/>
            <a:r>
              <a:rPr lang="en-US" sz="2000" dirty="0">
                <a:effectLst/>
              </a:rPr>
              <a:t>Bankruptcy</a:t>
            </a:r>
          </a:p>
          <a:p>
            <a:pPr lvl="0"/>
            <a:r>
              <a:rPr lang="en-US" sz="2000" dirty="0">
                <a:effectLst/>
              </a:rPr>
              <a:t>Construction defects</a:t>
            </a:r>
          </a:p>
          <a:p>
            <a:pPr lvl="0"/>
            <a:r>
              <a:rPr lang="en-US" sz="2000" dirty="0">
                <a:effectLst/>
              </a:rPr>
              <a:t>Contaminated properties</a:t>
            </a:r>
          </a:p>
          <a:p>
            <a:pPr lvl="0"/>
            <a:r>
              <a:rPr lang="en-US" sz="2000" dirty="0">
                <a:effectLst/>
              </a:rPr>
              <a:t>Gift tax</a:t>
            </a:r>
          </a:p>
          <a:p>
            <a:pPr lvl="0"/>
            <a:r>
              <a:rPr lang="en-US" sz="2000" dirty="0">
                <a:effectLst/>
              </a:rPr>
              <a:t>Trust and probate</a:t>
            </a:r>
          </a:p>
          <a:p>
            <a:pPr lvl="0"/>
            <a:r>
              <a:rPr lang="en-US" sz="2000" dirty="0">
                <a:effectLst/>
              </a:rPr>
              <a:t>Missed easements (title companies)</a:t>
            </a:r>
          </a:p>
          <a:p>
            <a:pPr lvl="0"/>
            <a:r>
              <a:rPr lang="en-US" sz="2000" dirty="0">
                <a:effectLst/>
              </a:rPr>
              <a:t>Insurance </a:t>
            </a:r>
            <a:r>
              <a:rPr lang="en-US" sz="2000" dirty="0" smtClean="0">
                <a:effectLst/>
              </a:rPr>
              <a:t>losses</a:t>
            </a:r>
          </a:p>
          <a:p>
            <a:pPr lvl="0"/>
            <a:r>
              <a:rPr lang="en-US" sz="2000" dirty="0" smtClean="0">
                <a:effectLst/>
              </a:rPr>
              <a:t>Divorce</a:t>
            </a:r>
            <a:endParaRPr lang="en-US" sz="20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5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5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5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274-FA21-4928-8C56-535EA4FC7EA1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6425" cy="995710"/>
          </a:xfrm>
        </p:spPr>
        <p:txBody>
          <a:bodyPr/>
          <a:lstStyle/>
          <a:p>
            <a:pPr lvl="0"/>
            <a:r>
              <a:rPr lang="en-US" sz="3200" b="1" dirty="0" smtClean="0">
                <a:effectLst/>
              </a:rPr>
              <a:t>The Trial</a:t>
            </a:r>
            <a:endParaRPr lang="en-US" alt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340768"/>
            <a:ext cx="8226425" cy="4497387"/>
          </a:xfrm>
        </p:spPr>
        <p:txBody>
          <a:bodyPr/>
          <a:lstStyle/>
          <a:p>
            <a:pPr lvl="0"/>
            <a:r>
              <a:rPr lang="en-US" sz="2400" dirty="0">
                <a:effectLst/>
              </a:rPr>
              <a:t>Plaintiff’s expert </a:t>
            </a:r>
            <a:r>
              <a:rPr lang="en-US" sz="2400" dirty="0" smtClean="0">
                <a:effectLst/>
              </a:rPr>
              <a:t>is first</a:t>
            </a:r>
            <a:r>
              <a:rPr lang="en-US" sz="2400" dirty="0">
                <a:effectLst/>
              </a:rPr>
              <a:t>, </a:t>
            </a:r>
            <a:r>
              <a:rPr lang="en-US" sz="2400" dirty="0" smtClean="0">
                <a:effectLst/>
              </a:rPr>
              <a:t>defendant is second</a:t>
            </a:r>
            <a:endParaRPr lang="en-US" sz="2800" dirty="0">
              <a:effectLst/>
            </a:endParaRPr>
          </a:p>
          <a:p>
            <a:pPr lvl="1"/>
            <a:r>
              <a:rPr lang="en-US" sz="2000" dirty="0">
                <a:effectLst/>
              </a:rPr>
              <a:t>Should you be in the courtroom during the other expert’s testimony</a:t>
            </a:r>
            <a:r>
              <a:rPr lang="en-US" sz="2000" dirty="0" smtClean="0">
                <a:effectLst/>
              </a:rPr>
              <a:t>?</a:t>
            </a:r>
          </a:p>
          <a:p>
            <a:pPr marL="457200" lvl="1" indent="0">
              <a:buNone/>
            </a:pPr>
            <a:endParaRPr lang="en-US" sz="2000" dirty="0">
              <a:effectLst/>
            </a:endParaRPr>
          </a:p>
          <a:p>
            <a:pPr lvl="0"/>
            <a:r>
              <a:rPr lang="en-US" sz="2400" dirty="0" smtClean="0">
                <a:effectLst/>
              </a:rPr>
              <a:t>Direct </a:t>
            </a:r>
            <a:r>
              <a:rPr lang="en-US" sz="2400" dirty="0">
                <a:effectLst/>
              </a:rPr>
              <a:t>examination</a:t>
            </a:r>
          </a:p>
          <a:p>
            <a:pPr lvl="1"/>
            <a:r>
              <a:rPr lang="en-US" sz="2000" dirty="0" smtClean="0">
                <a:effectLst/>
              </a:rPr>
              <a:t>Be </a:t>
            </a:r>
            <a:r>
              <a:rPr lang="en-US" sz="2000" dirty="0">
                <a:effectLst/>
              </a:rPr>
              <a:t>prepared, well </a:t>
            </a:r>
            <a:r>
              <a:rPr lang="en-US" sz="2000" dirty="0" smtClean="0">
                <a:effectLst/>
              </a:rPr>
              <a:t>rested</a:t>
            </a:r>
          </a:p>
          <a:p>
            <a:pPr lvl="1"/>
            <a:r>
              <a:rPr lang="en-US" sz="2000" dirty="0" smtClean="0">
                <a:effectLst/>
              </a:rPr>
              <a:t>Prepare </a:t>
            </a:r>
            <a:r>
              <a:rPr lang="en-US" sz="2000" dirty="0">
                <a:effectLst/>
              </a:rPr>
              <a:t>brief summary of your qualifications</a:t>
            </a:r>
          </a:p>
          <a:p>
            <a:pPr lvl="1"/>
            <a:r>
              <a:rPr lang="en-US" sz="2000" dirty="0">
                <a:effectLst/>
              </a:rPr>
              <a:t>Need to spend time describing the property, market, </a:t>
            </a:r>
            <a:r>
              <a:rPr lang="en-US" sz="2000" dirty="0" smtClean="0">
                <a:effectLst/>
              </a:rPr>
              <a:t>neighborhood, H&amp;BU, SCA, ICA, CA</a:t>
            </a:r>
            <a:endParaRPr lang="en-US" sz="2000" dirty="0">
              <a:effectLst/>
            </a:endParaRPr>
          </a:p>
          <a:p>
            <a:pPr lvl="2"/>
            <a:r>
              <a:rPr lang="en-US" sz="1800" dirty="0">
                <a:effectLst/>
              </a:rPr>
              <a:t>Prepare </a:t>
            </a:r>
            <a:r>
              <a:rPr lang="en-US" sz="1800" dirty="0" smtClean="0">
                <a:effectLst/>
              </a:rPr>
              <a:t>brief summaries</a:t>
            </a:r>
            <a:endParaRPr lang="en-US" sz="2000" dirty="0" smtClean="0">
              <a:effectLst/>
            </a:endParaRPr>
          </a:p>
          <a:p>
            <a:pPr lvl="1"/>
            <a:r>
              <a:rPr lang="en-US" sz="2000" dirty="0" smtClean="0">
                <a:effectLst/>
              </a:rPr>
              <a:t>Expect </a:t>
            </a:r>
            <a:r>
              <a:rPr lang="en-US" sz="2000" dirty="0">
                <a:effectLst/>
              </a:rPr>
              <a:t>open ended questions</a:t>
            </a:r>
          </a:p>
          <a:p>
            <a:pPr lvl="1"/>
            <a:endParaRPr lang="en-US" dirty="0">
              <a:effectLst/>
            </a:endParaRPr>
          </a:p>
          <a:p>
            <a:pPr lvl="0"/>
            <a:endParaRPr lang="en-US" dirty="0" smtClean="0">
              <a:effectLst/>
            </a:endParaRPr>
          </a:p>
          <a:p>
            <a:pPr lvl="0"/>
            <a:endParaRPr lang="en-US" dirty="0">
              <a:effectLst/>
            </a:endParaRPr>
          </a:p>
          <a:p>
            <a:pPr lvl="1"/>
            <a:endParaRPr lang="en-US" sz="24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94224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274-FA21-4928-8C56-535EA4FC7EA1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b="1" dirty="0" smtClean="0">
                <a:effectLst/>
              </a:rPr>
              <a:t>The Trial</a:t>
            </a:r>
            <a:endParaRPr lang="en-US" alt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 smtClean="0">
                <a:effectLst/>
              </a:rPr>
              <a:t>Direct </a:t>
            </a:r>
            <a:r>
              <a:rPr lang="en-US" sz="2800" dirty="0">
                <a:effectLst/>
              </a:rPr>
              <a:t>examination</a:t>
            </a:r>
          </a:p>
          <a:p>
            <a:pPr lvl="1"/>
            <a:r>
              <a:rPr lang="en-US" sz="2400" dirty="0" smtClean="0">
                <a:effectLst/>
              </a:rPr>
              <a:t>Need </a:t>
            </a:r>
            <a:r>
              <a:rPr lang="en-US" sz="2400" dirty="0">
                <a:effectLst/>
              </a:rPr>
              <a:t>to </a:t>
            </a:r>
            <a:r>
              <a:rPr lang="en-US" sz="2400" dirty="0" smtClean="0">
                <a:effectLst/>
              </a:rPr>
              <a:t>teach </a:t>
            </a:r>
            <a:r>
              <a:rPr lang="en-US" sz="2400" dirty="0">
                <a:effectLst/>
              </a:rPr>
              <a:t>the jury and </a:t>
            </a:r>
            <a:r>
              <a:rPr lang="en-US" sz="2400" dirty="0" smtClean="0">
                <a:effectLst/>
              </a:rPr>
              <a:t>judge</a:t>
            </a:r>
          </a:p>
          <a:p>
            <a:pPr lvl="1"/>
            <a:r>
              <a:rPr lang="en-US" sz="2400" dirty="0" smtClean="0">
                <a:effectLst/>
              </a:rPr>
              <a:t>Address </a:t>
            </a:r>
            <a:r>
              <a:rPr lang="en-US" sz="2400" dirty="0">
                <a:effectLst/>
              </a:rPr>
              <a:t>the jury not the attorney</a:t>
            </a:r>
          </a:p>
          <a:p>
            <a:pPr lvl="1"/>
            <a:r>
              <a:rPr lang="en-US" sz="2400" dirty="0" smtClean="0">
                <a:effectLst/>
              </a:rPr>
              <a:t>Watch </a:t>
            </a:r>
            <a:r>
              <a:rPr lang="en-US" sz="2400" dirty="0">
                <a:effectLst/>
              </a:rPr>
              <a:t>the jurors for attentiveness and adjust your testimony as needed</a:t>
            </a:r>
          </a:p>
          <a:p>
            <a:pPr lvl="2"/>
            <a:r>
              <a:rPr lang="en-US" sz="2000" dirty="0" smtClean="0">
                <a:effectLst/>
              </a:rPr>
              <a:t>Are </a:t>
            </a:r>
            <a:r>
              <a:rPr lang="en-US" sz="2000" dirty="0">
                <a:effectLst/>
              </a:rPr>
              <a:t>they getting bored?  Do they get it?</a:t>
            </a:r>
          </a:p>
          <a:p>
            <a:pPr lvl="2"/>
            <a:r>
              <a:rPr lang="en-US" sz="2000" dirty="0" smtClean="0">
                <a:effectLst/>
              </a:rPr>
              <a:t>“</a:t>
            </a:r>
            <a:r>
              <a:rPr lang="en-US" sz="2000" dirty="0">
                <a:effectLst/>
              </a:rPr>
              <a:t>Listen, this is an important point</a:t>
            </a:r>
            <a:r>
              <a:rPr lang="en-US" sz="2000" dirty="0" smtClean="0">
                <a:effectLst/>
              </a:rPr>
              <a:t>”</a:t>
            </a:r>
          </a:p>
          <a:p>
            <a:pPr lvl="1"/>
            <a:endParaRPr lang="en-US" dirty="0">
              <a:effectLst/>
            </a:endParaRPr>
          </a:p>
          <a:p>
            <a:pPr lvl="1"/>
            <a:endParaRPr lang="en-US" dirty="0">
              <a:effectLst/>
            </a:endParaRPr>
          </a:p>
          <a:p>
            <a:pPr lvl="1"/>
            <a:endParaRPr lang="en-US" dirty="0">
              <a:effectLst/>
            </a:endParaRPr>
          </a:p>
          <a:p>
            <a:pPr lvl="0"/>
            <a:endParaRPr lang="en-US" dirty="0" smtClean="0">
              <a:effectLst/>
            </a:endParaRPr>
          </a:p>
          <a:p>
            <a:pPr lvl="0"/>
            <a:endParaRPr lang="en-US" dirty="0">
              <a:effectLst/>
            </a:endParaRPr>
          </a:p>
          <a:p>
            <a:pPr lvl="1"/>
            <a:endParaRPr lang="en-US" sz="24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90524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274-FA21-4928-8C56-535EA4FC7EA1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b="1" dirty="0" smtClean="0">
                <a:effectLst/>
              </a:rPr>
              <a:t>The Trial</a:t>
            </a:r>
            <a:endParaRPr lang="en-US" alt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sz="2800" dirty="0" smtClean="0">
              <a:effectLst/>
            </a:endParaRPr>
          </a:p>
          <a:p>
            <a:pPr lvl="0"/>
            <a:endParaRPr lang="en-US" sz="2800" dirty="0">
              <a:effectLst/>
            </a:endParaRPr>
          </a:p>
          <a:p>
            <a:pPr lvl="0"/>
            <a:endParaRPr lang="en-US" sz="2800" dirty="0">
              <a:effectLst/>
            </a:endParaRPr>
          </a:p>
          <a:p>
            <a:pPr lvl="1"/>
            <a:endParaRPr lang="en-US" sz="2400" dirty="0">
              <a:effectLst/>
            </a:endParaRPr>
          </a:p>
          <a:p>
            <a:pPr lvl="1"/>
            <a:endParaRPr lang="en-US" sz="2400" dirty="0">
              <a:effectLst/>
            </a:endParaRPr>
          </a:p>
          <a:p>
            <a:pPr lvl="2"/>
            <a:endParaRPr lang="en-US" sz="2000" dirty="0" smtClean="0">
              <a:effectLst/>
            </a:endParaRPr>
          </a:p>
          <a:p>
            <a:pPr lvl="2"/>
            <a:endParaRPr lang="en-US" sz="2000" dirty="0">
              <a:effectLst/>
            </a:endParaRPr>
          </a:p>
          <a:p>
            <a:pPr lvl="2"/>
            <a:endParaRPr lang="en-US" sz="2000" dirty="0" smtClean="0">
              <a:effectLst/>
            </a:endParaRPr>
          </a:p>
          <a:p>
            <a:pPr marL="914400" lvl="2" indent="0" algn="just">
              <a:buNone/>
            </a:pPr>
            <a:r>
              <a:rPr lang="en-US" sz="2000" dirty="0" smtClean="0">
                <a:effectLst/>
              </a:rPr>
              <a:t>		      </a:t>
            </a:r>
            <a:r>
              <a:rPr lang="en-US" sz="1800" dirty="0" smtClean="0">
                <a:effectLst/>
              </a:rPr>
              <a:t>Not a good sign</a:t>
            </a:r>
            <a:endParaRPr lang="en-US" dirty="0">
              <a:effectLst/>
            </a:endParaRPr>
          </a:p>
          <a:p>
            <a:pPr lvl="1"/>
            <a:endParaRPr lang="en-US" dirty="0">
              <a:effectLst/>
            </a:endParaRPr>
          </a:p>
          <a:p>
            <a:pPr lvl="1"/>
            <a:endParaRPr lang="en-US" dirty="0">
              <a:effectLst/>
            </a:endParaRPr>
          </a:p>
          <a:p>
            <a:pPr lvl="0"/>
            <a:endParaRPr lang="en-US" dirty="0" smtClean="0">
              <a:effectLst/>
            </a:endParaRPr>
          </a:p>
          <a:p>
            <a:pPr lvl="0"/>
            <a:endParaRPr lang="en-US" dirty="0">
              <a:effectLst/>
            </a:endParaRPr>
          </a:p>
          <a:p>
            <a:pPr lvl="1"/>
            <a:endParaRPr lang="en-US" sz="2400" dirty="0" smtClean="0">
              <a:effectLst/>
            </a:endParaRPr>
          </a:p>
        </p:txBody>
      </p:sp>
      <p:pic>
        <p:nvPicPr>
          <p:cNvPr id="5" name="Picture 4" descr="http://homesatmueller.com/wp-content/uploads/2012/11/facepalm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412776"/>
            <a:ext cx="3657600" cy="365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926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274-FA21-4928-8C56-535EA4FC7EA1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b="1" dirty="0" smtClean="0">
                <a:effectLst/>
              </a:rPr>
              <a:t>The Trial</a:t>
            </a:r>
            <a:endParaRPr lang="en-US" alt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72816"/>
            <a:ext cx="8226425" cy="3528392"/>
          </a:xfrm>
        </p:spPr>
        <p:txBody>
          <a:bodyPr/>
          <a:lstStyle/>
          <a:p>
            <a:pPr lvl="0"/>
            <a:r>
              <a:rPr lang="en-US" sz="2800" dirty="0" smtClean="0">
                <a:effectLst/>
              </a:rPr>
              <a:t>Cross-Examination</a:t>
            </a:r>
            <a:endParaRPr lang="en-US" sz="2800" dirty="0">
              <a:effectLst/>
            </a:endParaRPr>
          </a:p>
          <a:p>
            <a:pPr lvl="1"/>
            <a:r>
              <a:rPr lang="en-US" sz="2400" dirty="0" smtClean="0">
                <a:effectLst/>
              </a:rPr>
              <a:t>Now the real “fun” starts</a:t>
            </a:r>
          </a:p>
          <a:p>
            <a:pPr lvl="1"/>
            <a:r>
              <a:rPr lang="en-US" sz="2400" dirty="0" smtClean="0">
                <a:effectLst/>
              </a:rPr>
              <a:t>Bring </a:t>
            </a:r>
            <a:r>
              <a:rPr lang="en-US" sz="2400" dirty="0">
                <a:effectLst/>
              </a:rPr>
              <a:t>organized </a:t>
            </a:r>
            <a:r>
              <a:rPr lang="en-US" sz="2400" dirty="0" smtClean="0">
                <a:effectLst/>
              </a:rPr>
              <a:t>worknotes</a:t>
            </a:r>
            <a:endParaRPr lang="en-US" sz="2400" dirty="0">
              <a:effectLst/>
            </a:endParaRPr>
          </a:p>
          <a:p>
            <a:pPr lvl="1"/>
            <a:r>
              <a:rPr lang="en-US" sz="2400" dirty="0" smtClean="0">
                <a:effectLst/>
              </a:rPr>
              <a:t>Bring </a:t>
            </a:r>
            <a:r>
              <a:rPr lang="en-US" sz="2400" u="sng" dirty="0">
                <a:effectLst/>
              </a:rPr>
              <a:t>The Appraisal of Real Estate</a:t>
            </a:r>
            <a:r>
              <a:rPr lang="en-US" sz="2400" dirty="0">
                <a:effectLst/>
              </a:rPr>
              <a:t> to the stand</a:t>
            </a:r>
          </a:p>
          <a:p>
            <a:pPr lvl="1"/>
            <a:r>
              <a:rPr lang="en-US" sz="2400" dirty="0" smtClean="0">
                <a:effectLst/>
              </a:rPr>
              <a:t>Bring </a:t>
            </a:r>
            <a:r>
              <a:rPr lang="en-US" sz="2400" dirty="0">
                <a:effectLst/>
              </a:rPr>
              <a:t>your calculator</a:t>
            </a:r>
          </a:p>
          <a:p>
            <a:pPr lvl="1"/>
            <a:r>
              <a:rPr lang="en-US" sz="2400" dirty="0" smtClean="0">
                <a:effectLst/>
              </a:rPr>
              <a:t>Be </a:t>
            </a:r>
            <a:r>
              <a:rPr lang="en-US" sz="2400" dirty="0">
                <a:effectLst/>
              </a:rPr>
              <a:t>prepared for the tough questions</a:t>
            </a:r>
          </a:p>
          <a:p>
            <a:pPr lvl="2"/>
            <a:r>
              <a:rPr lang="en-US" sz="2000" dirty="0" smtClean="0">
                <a:effectLst/>
              </a:rPr>
              <a:t>Will be questioned on your perceived weak areas</a:t>
            </a:r>
          </a:p>
          <a:p>
            <a:pPr lvl="2"/>
            <a:r>
              <a:rPr lang="en-US" sz="2000" dirty="0" smtClean="0">
                <a:effectLst/>
              </a:rPr>
              <a:t>Know your deposition testimony</a:t>
            </a:r>
          </a:p>
          <a:p>
            <a:pPr lvl="1"/>
            <a:endParaRPr lang="en-US" dirty="0">
              <a:effectLst/>
            </a:endParaRPr>
          </a:p>
          <a:p>
            <a:pPr lvl="1"/>
            <a:endParaRPr lang="en-US" dirty="0">
              <a:effectLst/>
            </a:endParaRPr>
          </a:p>
          <a:p>
            <a:pPr lvl="1"/>
            <a:endParaRPr lang="en-US" dirty="0">
              <a:effectLst/>
            </a:endParaRPr>
          </a:p>
          <a:p>
            <a:pPr lvl="0"/>
            <a:endParaRPr lang="en-US" dirty="0" smtClean="0">
              <a:effectLst/>
            </a:endParaRPr>
          </a:p>
          <a:p>
            <a:pPr lvl="0"/>
            <a:endParaRPr lang="en-US" dirty="0">
              <a:effectLst/>
            </a:endParaRPr>
          </a:p>
          <a:p>
            <a:pPr lvl="1"/>
            <a:endParaRPr lang="en-US" sz="24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7504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274-FA21-4928-8C56-535EA4FC7EA1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b="1" dirty="0" smtClean="0">
                <a:effectLst/>
              </a:rPr>
              <a:t>The Trial</a:t>
            </a:r>
            <a:endParaRPr lang="en-US" alt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844825"/>
            <a:ext cx="8226425" cy="3600400"/>
          </a:xfrm>
        </p:spPr>
        <p:txBody>
          <a:bodyPr/>
          <a:lstStyle/>
          <a:p>
            <a:pPr lvl="0"/>
            <a:r>
              <a:rPr lang="en-US" sz="2800" dirty="0" smtClean="0">
                <a:effectLst/>
              </a:rPr>
              <a:t>Cross-Examination</a:t>
            </a:r>
            <a:endParaRPr lang="en-US" sz="2800" dirty="0">
              <a:effectLst/>
            </a:endParaRPr>
          </a:p>
          <a:p>
            <a:pPr lvl="1"/>
            <a:r>
              <a:rPr lang="en-US" sz="2400" dirty="0" smtClean="0">
                <a:effectLst/>
              </a:rPr>
              <a:t>Explain </a:t>
            </a:r>
            <a:r>
              <a:rPr lang="en-US" sz="2400" dirty="0">
                <a:effectLst/>
              </a:rPr>
              <a:t>as much as allowed to</a:t>
            </a:r>
          </a:p>
          <a:p>
            <a:pPr lvl="2"/>
            <a:r>
              <a:rPr lang="en-US" sz="2000" dirty="0" smtClean="0">
                <a:effectLst/>
              </a:rPr>
              <a:t>Yes </a:t>
            </a:r>
            <a:r>
              <a:rPr lang="en-US" sz="2000" dirty="0">
                <a:effectLst/>
              </a:rPr>
              <a:t>and no answers</a:t>
            </a:r>
          </a:p>
          <a:p>
            <a:pPr lvl="1"/>
            <a:r>
              <a:rPr lang="en-US" sz="2400" dirty="0" smtClean="0">
                <a:effectLst/>
              </a:rPr>
              <a:t>Pause </a:t>
            </a:r>
            <a:r>
              <a:rPr lang="en-US" sz="2400" dirty="0">
                <a:effectLst/>
              </a:rPr>
              <a:t>for objections</a:t>
            </a:r>
            <a:endParaRPr lang="en-US" sz="2400" dirty="0" smtClean="0">
              <a:effectLst/>
            </a:endParaRPr>
          </a:p>
          <a:p>
            <a:pPr lvl="1"/>
            <a:r>
              <a:rPr lang="en-US" sz="2400" dirty="0" smtClean="0">
                <a:effectLst/>
              </a:rPr>
              <a:t>Don’t </a:t>
            </a:r>
            <a:r>
              <a:rPr lang="en-US" sz="2400" dirty="0">
                <a:effectLst/>
              </a:rPr>
              <a:t>caught up in winning the case</a:t>
            </a:r>
          </a:p>
          <a:p>
            <a:pPr lvl="1"/>
            <a:r>
              <a:rPr lang="en-US" sz="2400" dirty="0" smtClean="0">
                <a:effectLst/>
              </a:rPr>
              <a:t>Advocate </a:t>
            </a:r>
            <a:r>
              <a:rPr lang="en-US" sz="2400" dirty="0">
                <a:effectLst/>
              </a:rPr>
              <a:t>your </a:t>
            </a:r>
            <a:r>
              <a:rPr lang="en-US" sz="2400" dirty="0" smtClean="0">
                <a:effectLst/>
              </a:rPr>
              <a:t>opinions, </a:t>
            </a:r>
            <a:r>
              <a:rPr lang="en-US" sz="2400" dirty="0">
                <a:effectLst/>
              </a:rPr>
              <a:t>not your client’s</a:t>
            </a:r>
          </a:p>
          <a:p>
            <a:pPr lvl="1"/>
            <a:endParaRPr lang="en-US" dirty="0">
              <a:effectLst/>
            </a:endParaRPr>
          </a:p>
          <a:p>
            <a:pPr lvl="1"/>
            <a:endParaRPr lang="en-US" dirty="0">
              <a:effectLst/>
            </a:endParaRPr>
          </a:p>
          <a:p>
            <a:pPr lvl="1"/>
            <a:endParaRPr lang="en-US" dirty="0">
              <a:effectLst/>
            </a:endParaRPr>
          </a:p>
          <a:p>
            <a:pPr lvl="0"/>
            <a:endParaRPr lang="en-US" dirty="0" smtClean="0">
              <a:effectLst/>
            </a:endParaRPr>
          </a:p>
          <a:p>
            <a:pPr lvl="0"/>
            <a:endParaRPr lang="en-US" dirty="0">
              <a:effectLst/>
            </a:endParaRPr>
          </a:p>
          <a:p>
            <a:pPr lvl="1"/>
            <a:endParaRPr lang="en-US" sz="24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79297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274-FA21-4928-8C56-535EA4FC7EA1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b="1" dirty="0" smtClean="0">
                <a:effectLst/>
              </a:rPr>
              <a:t>The Trial</a:t>
            </a:r>
            <a:endParaRPr lang="en-US" alt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5613" y="1598613"/>
            <a:ext cx="8226425" cy="3774603"/>
          </a:xfrm>
        </p:spPr>
        <p:txBody>
          <a:bodyPr/>
          <a:lstStyle/>
          <a:p>
            <a:pPr lvl="0"/>
            <a:r>
              <a:rPr lang="en-US" sz="2800" dirty="0" smtClean="0">
                <a:effectLst/>
              </a:rPr>
              <a:t>Be </a:t>
            </a:r>
            <a:r>
              <a:rPr lang="en-US" sz="2800" dirty="0">
                <a:effectLst/>
              </a:rPr>
              <a:t>confident, professional and personable</a:t>
            </a:r>
          </a:p>
          <a:p>
            <a:pPr lvl="0"/>
            <a:endParaRPr lang="en-US" sz="2800" dirty="0">
              <a:effectLst/>
            </a:endParaRPr>
          </a:p>
          <a:p>
            <a:pPr lvl="0"/>
            <a:r>
              <a:rPr lang="en-US" sz="2800" dirty="0" smtClean="0">
                <a:effectLst/>
              </a:rPr>
              <a:t>You </a:t>
            </a:r>
            <a:r>
              <a:rPr lang="en-US" sz="2800" dirty="0">
                <a:effectLst/>
              </a:rPr>
              <a:t>know more about appraisal and </a:t>
            </a:r>
            <a:r>
              <a:rPr lang="en-US" sz="2800" dirty="0" smtClean="0">
                <a:effectLst/>
              </a:rPr>
              <a:t>your appraisal than </a:t>
            </a:r>
            <a:r>
              <a:rPr lang="en-US" sz="2800" dirty="0">
                <a:effectLst/>
              </a:rPr>
              <a:t>anyone else in </a:t>
            </a:r>
            <a:r>
              <a:rPr lang="en-US" sz="2800" dirty="0" smtClean="0">
                <a:effectLst/>
              </a:rPr>
              <a:t>the courtroom</a:t>
            </a:r>
            <a:endParaRPr lang="en-US" sz="2800" dirty="0">
              <a:effectLst/>
            </a:endParaRPr>
          </a:p>
          <a:p>
            <a:pPr lvl="0"/>
            <a:endParaRPr lang="en-US" dirty="0" smtClean="0">
              <a:effectLst/>
            </a:endParaRPr>
          </a:p>
          <a:p>
            <a:pPr lvl="1"/>
            <a:endParaRPr lang="en-US" dirty="0">
              <a:effectLst/>
            </a:endParaRPr>
          </a:p>
          <a:p>
            <a:pPr lvl="1"/>
            <a:endParaRPr lang="en-US" dirty="0">
              <a:effectLst/>
            </a:endParaRPr>
          </a:p>
          <a:p>
            <a:pPr lvl="1"/>
            <a:endParaRPr lang="en-US" dirty="0">
              <a:effectLst/>
            </a:endParaRPr>
          </a:p>
          <a:p>
            <a:pPr lvl="0"/>
            <a:endParaRPr lang="en-US" dirty="0" smtClean="0">
              <a:effectLst/>
            </a:endParaRPr>
          </a:p>
          <a:p>
            <a:pPr lvl="0"/>
            <a:endParaRPr lang="en-US" dirty="0">
              <a:effectLst/>
            </a:endParaRPr>
          </a:p>
          <a:p>
            <a:pPr lvl="1"/>
            <a:endParaRPr lang="en-US" sz="24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3594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509F0-2A76-4E18-BB4F-C6308937B28D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6425" cy="1355725"/>
          </a:xfrm>
        </p:spPr>
        <p:txBody>
          <a:bodyPr/>
          <a:lstStyle/>
          <a:p>
            <a:r>
              <a:rPr lang="en-US" sz="3200" dirty="0" smtClean="0">
                <a:effectLst/>
              </a:rPr>
              <a:t>The Appraiser as an Expert Witness</a:t>
            </a:r>
            <a:br>
              <a:rPr lang="en-US" sz="3200" dirty="0" smtClean="0">
                <a:effectLst/>
              </a:rPr>
            </a:br>
            <a:r>
              <a:rPr lang="en-US" sz="2800" dirty="0" smtClean="0">
                <a:effectLst/>
              </a:rPr>
              <a:t>An Appraiser’s Perspective</a:t>
            </a:r>
            <a:endParaRPr lang="en-US" sz="3200" dirty="0">
              <a:solidFill>
                <a:schemeClr val="tx2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55613" y="1989138"/>
            <a:ext cx="8226425" cy="403225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Thank You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2" name="Picture 2" descr="G:\Administrative\Logo &amp; Fonts\2015 TNG Logo\Business Cards\Business-Card-Front-w.cel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140968"/>
            <a:ext cx="2468880" cy="1410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986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274-FA21-4928-8C56-535EA4FC7EA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b="1" dirty="0">
                <a:effectLst/>
              </a:rPr>
              <a:t>The Effective </a:t>
            </a:r>
            <a:r>
              <a:rPr lang="en-US" sz="3200" b="1" dirty="0" smtClean="0">
                <a:effectLst/>
              </a:rPr>
              <a:t>Expert</a:t>
            </a:r>
            <a:br>
              <a:rPr lang="en-US" sz="3200" b="1" dirty="0" smtClean="0">
                <a:effectLst/>
              </a:rPr>
            </a:br>
            <a:r>
              <a:rPr lang="en-US" sz="2400" b="1" dirty="0" smtClean="0">
                <a:effectLst/>
              </a:rPr>
              <a:t>What </a:t>
            </a:r>
            <a:r>
              <a:rPr lang="en-US" sz="2400" b="1" dirty="0">
                <a:effectLst/>
              </a:rPr>
              <a:t>Makes a Good Expert</a:t>
            </a:r>
            <a:r>
              <a:rPr lang="en-US" sz="2400" b="1" dirty="0" smtClean="0">
                <a:effectLst/>
              </a:rPr>
              <a:t>?</a:t>
            </a:r>
            <a:endParaRPr lang="en-US" alt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Preparation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to start?</a:t>
            </a:r>
          </a:p>
          <a:p>
            <a:r>
              <a:rPr lang="en-US" sz="2800" dirty="0" smtClean="0">
                <a:effectLst/>
              </a:rPr>
              <a:t>Thorough, well documented analysis &amp; report</a:t>
            </a:r>
          </a:p>
          <a:p>
            <a:r>
              <a:rPr lang="en-US" sz="2800" dirty="0" smtClean="0">
                <a:effectLst/>
              </a:rPr>
              <a:t>Confidence</a:t>
            </a:r>
          </a:p>
          <a:p>
            <a:pPr lvl="1"/>
            <a:r>
              <a:rPr lang="en-US" sz="2000" dirty="0" smtClean="0">
                <a:effectLst/>
              </a:rPr>
              <a:t>You </a:t>
            </a:r>
            <a:r>
              <a:rPr lang="en-US" sz="2000" dirty="0">
                <a:effectLst/>
              </a:rPr>
              <a:t>wouldn’t be engaged as an expert if you did not know what you are </a:t>
            </a:r>
            <a:r>
              <a:rPr lang="en-US" sz="2000" dirty="0" smtClean="0">
                <a:effectLst/>
              </a:rPr>
              <a:t>doing</a:t>
            </a:r>
          </a:p>
          <a:p>
            <a:pPr lvl="1"/>
            <a:r>
              <a:rPr lang="en-US" sz="2000" dirty="0" smtClean="0">
                <a:effectLst/>
              </a:rPr>
              <a:t>You </a:t>
            </a:r>
            <a:r>
              <a:rPr lang="en-US" sz="2000" dirty="0">
                <a:effectLst/>
              </a:rPr>
              <a:t>know more about appraisal theory, the subject property, the market, your analyses and opinions than anyone else</a:t>
            </a:r>
            <a:endParaRPr lang="en-US" sz="2000" dirty="0" smtClean="0">
              <a:effectLst/>
            </a:endParaRPr>
          </a:p>
          <a:p>
            <a:pPr marL="457200" lvl="1" indent="0">
              <a:buNone/>
            </a:pPr>
            <a:endParaRPr lang="en-US" sz="24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274-FA21-4928-8C56-535EA4FC7EA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b="1" dirty="0">
                <a:effectLst/>
              </a:rPr>
              <a:t>The Effective </a:t>
            </a:r>
            <a:r>
              <a:rPr lang="en-US" sz="3200" b="1" dirty="0" smtClean="0">
                <a:effectLst/>
              </a:rPr>
              <a:t>Expert</a:t>
            </a:r>
            <a:br>
              <a:rPr lang="en-US" sz="3200" b="1" dirty="0" smtClean="0">
                <a:effectLst/>
              </a:rPr>
            </a:br>
            <a:r>
              <a:rPr lang="en-US" sz="2400" b="1" dirty="0" smtClean="0">
                <a:effectLst/>
              </a:rPr>
              <a:t>What </a:t>
            </a:r>
            <a:r>
              <a:rPr lang="en-US" sz="2400" b="1" dirty="0">
                <a:effectLst/>
              </a:rPr>
              <a:t>Makes a Good Expert</a:t>
            </a:r>
            <a:r>
              <a:rPr lang="en-US" sz="2400" b="1" dirty="0" smtClean="0">
                <a:effectLst/>
              </a:rPr>
              <a:t>?</a:t>
            </a:r>
            <a:endParaRPr lang="en-US" alt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effectLst/>
              </a:rPr>
              <a:t>Ethical </a:t>
            </a:r>
            <a:r>
              <a:rPr lang="en-US" sz="2800" dirty="0">
                <a:effectLst/>
              </a:rPr>
              <a:t>and professional</a:t>
            </a:r>
          </a:p>
          <a:p>
            <a:pPr lvl="1"/>
            <a:r>
              <a:rPr lang="en-US" sz="2400" dirty="0" smtClean="0">
                <a:effectLst/>
              </a:rPr>
              <a:t>Ethics </a:t>
            </a:r>
            <a:r>
              <a:rPr lang="en-US" sz="2400" dirty="0">
                <a:effectLst/>
              </a:rPr>
              <a:t>matter, Integrity matters</a:t>
            </a:r>
          </a:p>
          <a:p>
            <a:pPr lvl="1"/>
            <a:r>
              <a:rPr lang="en-US" sz="2400" dirty="0" smtClean="0">
                <a:effectLst/>
              </a:rPr>
              <a:t>Objective</a:t>
            </a:r>
            <a:r>
              <a:rPr lang="en-US" sz="2400" dirty="0">
                <a:effectLst/>
              </a:rPr>
              <a:t>, unbiased, honest</a:t>
            </a:r>
          </a:p>
          <a:p>
            <a:r>
              <a:rPr lang="en-US" sz="2800" dirty="0" smtClean="0">
                <a:effectLst/>
              </a:rPr>
              <a:t>Advocate </a:t>
            </a:r>
            <a:r>
              <a:rPr lang="en-US" sz="2800" dirty="0">
                <a:effectLst/>
              </a:rPr>
              <a:t>for your opinions, do not advocate your client’s interests</a:t>
            </a:r>
          </a:p>
          <a:p>
            <a:r>
              <a:rPr lang="en-US" sz="2800" dirty="0" smtClean="0">
                <a:effectLst/>
              </a:rPr>
              <a:t>Ability </a:t>
            </a:r>
            <a:r>
              <a:rPr lang="en-US" sz="2800" dirty="0">
                <a:effectLst/>
              </a:rPr>
              <a:t>to explain and defend your opinions</a:t>
            </a:r>
          </a:p>
          <a:p>
            <a:pPr lvl="1"/>
            <a:r>
              <a:rPr lang="en-US" sz="2400" dirty="0" smtClean="0">
                <a:effectLst/>
              </a:rPr>
              <a:t>Think </a:t>
            </a:r>
            <a:r>
              <a:rPr lang="en-US" sz="2400" dirty="0">
                <a:effectLst/>
              </a:rPr>
              <a:t>once, speak not at all; think twice, speak once</a:t>
            </a:r>
          </a:p>
          <a:p>
            <a:pPr lvl="1"/>
            <a:r>
              <a:rPr lang="en-US" sz="2400" dirty="0" smtClean="0">
                <a:effectLst/>
              </a:rPr>
              <a:t>Stand </a:t>
            </a:r>
            <a:r>
              <a:rPr lang="en-US" sz="2400" dirty="0">
                <a:effectLst/>
              </a:rPr>
              <a:t>your ground</a:t>
            </a:r>
          </a:p>
          <a:p>
            <a:pPr lvl="1"/>
            <a:r>
              <a:rPr lang="en-US" sz="2400" dirty="0" smtClean="0">
                <a:effectLst/>
              </a:rPr>
              <a:t>Thick skinned</a:t>
            </a:r>
          </a:p>
          <a:p>
            <a:pPr marL="457200" lvl="1" indent="0">
              <a:buNone/>
            </a:pPr>
            <a:endParaRPr lang="en-US" sz="24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781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274-FA21-4928-8C56-535EA4FC7EA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b="1" dirty="0">
                <a:effectLst/>
              </a:rPr>
              <a:t>The Effective </a:t>
            </a:r>
            <a:r>
              <a:rPr lang="en-US" sz="3200" b="1" dirty="0" smtClean="0">
                <a:effectLst/>
              </a:rPr>
              <a:t>Expert</a:t>
            </a:r>
            <a:br>
              <a:rPr lang="en-US" sz="3200" b="1" dirty="0" smtClean="0">
                <a:effectLst/>
              </a:rPr>
            </a:br>
            <a:r>
              <a:rPr lang="en-US" sz="2400" b="1" dirty="0" smtClean="0">
                <a:effectLst/>
              </a:rPr>
              <a:t>What </a:t>
            </a:r>
            <a:r>
              <a:rPr lang="en-US" sz="2400" b="1" dirty="0">
                <a:effectLst/>
              </a:rPr>
              <a:t>Makes a Good Expert</a:t>
            </a:r>
            <a:r>
              <a:rPr lang="en-US" sz="2400" b="1" dirty="0" smtClean="0">
                <a:effectLst/>
              </a:rPr>
              <a:t>?</a:t>
            </a:r>
            <a:endParaRPr lang="en-US" alt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>
              <a:effectLst/>
            </a:endParaRPr>
          </a:p>
          <a:p>
            <a:r>
              <a:rPr lang="en-US" sz="2800" dirty="0" smtClean="0">
                <a:effectLst/>
              </a:rPr>
              <a:t>Remember</a:t>
            </a:r>
            <a:r>
              <a:rPr lang="en-US" sz="2800" dirty="0">
                <a:effectLst/>
              </a:rPr>
              <a:t>, attorneys you work for today may be the opposition </a:t>
            </a:r>
            <a:r>
              <a:rPr lang="en-US" sz="2800" dirty="0" smtClean="0">
                <a:effectLst/>
              </a:rPr>
              <a:t>tomorrow</a:t>
            </a:r>
          </a:p>
          <a:p>
            <a:endParaRPr lang="en-US" sz="2800" dirty="0" smtClean="0">
              <a:effectLst/>
            </a:endParaRPr>
          </a:p>
          <a:p>
            <a:r>
              <a:rPr lang="en-US" sz="2800" dirty="0" smtClean="0">
                <a:effectLst/>
              </a:rPr>
              <a:t>Be familiar with the Jury Instructions</a:t>
            </a:r>
          </a:p>
          <a:p>
            <a:pPr marL="0" indent="0">
              <a:buNone/>
            </a:pPr>
            <a:endParaRPr lang="en-US" sz="2400" dirty="0" smtClean="0">
              <a:effectLst/>
            </a:endParaRPr>
          </a:p>
          <a:p>
            <a:pPr marL="457200" lvl="1" indent="0">
              <a:buNone/>
            </a:pPr>
            <a:endParaRPr lang="en-US" sz="24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33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274-FA21-4928-8C56-535EA4FC7EA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b="1" dirty="0">
                <a:effectLst/>
              </a:rPr>
              <a:t>The Effective </a:t>
            </a:r>
            <a:r>
              <a:rPr lang="en-US" sz="3200" b="1" dirty="0" smtClean="0">
                <a:effectLst/>
              </a:rPr>
              <a:t>Expert</a:t>
            </a:r>
            <a:br>
              <a:rPr lang="en-US" sz="3200" b="1" dirty="0" smtClean="0">
                <a:effectLst/>
              </a:rPr>
            </a:br>
            <a:r>
              <a:rPr lang="en-US" sz="2400" b="1" dirty="0" smtClean="0">
                <a:effectLst/>
              </a:rPr>
              <a:t>What </a:t>
            </a:r>
            <a:r>
              <a:rPr lang="en-US" sz="2400" b="1" dirty="0">
                <a:effectLst/>
              </a:rPr>
              <a:t>Makes a Good Expert</a:t>
            </a:r>
            <a:r>
              <a:rPr lang="en-US" sz="2400" b="1" dirty="0" smtClean="0">
                <a:effectLst/>
              </a:rPr>
              <a:t>?</a:t>
            </a:r>
            <a:endParaRPr lang="en-US" alt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effectLst/>
              </a:rPr>
              <a:t>Jury </a:t>
            </a:r>
            <a:r>
              <a:rPr lang="en-US" sz="2800" dirty="0">
                <a:effectLst/>
              </a:rPr>
              <a:t>Instructions for Eminent </a:t>
            </a:r>
            <a:r>
              <a:rPr lang="en-US" sz="2800" dirty="0" smtClean="0">
                <a:effectLst/>
              </a:rPr>
              <a:t>Domain</a:t>
            </a:r>
          </a:p>
          <a:p>
            <a:pPr lvl="1"/>
            <a:r>
              <a:rPr lang="en-US" sz="2400" dirty="0" smtClean="0">
                <a:effectLst/>
              </a:rPr>
              <a:t>WIS </a:t>
            </a:r>
            <a:r>
              <a:rPr lang="en-US" sz="2400" dirty="0">
                <a:effectLst/>
              </a:rPr>
              <a:t>JI-CIVIL, </a:t>
            </a:r>
            <a:r>
              <a:rPr lang="en-US" sz="2400" dirty="0" smtClean="0">
                <a:effectLst/>
              </a:rPr>
              <a:t>8100-8145</a:t>
            </a:r>
          </a:p>
          <a:p>
            <a:pPr lvl="1"/>
            <a:endParaRPr lang="en-US" sz="2400" dirty="0">
              <a:effectLst/>
            </a:endParaRPr>
          </a:p>
          <a:p>
            <a:pPr marL="0" indent="0">
              <a:buNone/>
            </a:pPr>
            <a:endParaRPr lang="en-US" sz="2400" dirty="0" smtClean="0">
              <a:effectLst/>
            </a:endParaRPr>
          </a:p>
          <a:p>
            <a:pPr marL="457200" lvl="1" indent="0">
              <a:buNone/>
            </a:pPr>
            <a:endParaRPr lang="en-US" sz="24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924944"/>
            <a:ext cx="8138160" cy="250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410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274-FA21-4928-8C56-535EA4FC7EA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b="1" dirty="0">
                <a:effectLst/>
              </a:rPr>
              <a:t>The Effective </a:t>
            </a:r>
            <a:r>
              <a:rPr lang="en-US" sz="3200" b="1" dirty="0" smtClean="0">
                <a:effectLst/>
              </a:rPr>
              <a:t>Expert</a:t>
            </a:r>
            <a:br>
              <a:rPr lang="en-US" sz="3200" b="1" dirty="0" smtClean="0">
                <a:effectLst/>
              </a:rPr>
            </a:br>
            <a:r>
              <a:rPr lang="en-US" sz="2400" b="1" dirty="0" smtClean="0">
                <a:effectLst/>
              </a:rPr>
              <a:t>What </a:t>
            </a:r>
            <a:r>
              <a:rPr lang="en-US" sz="2400" b="1" dirty="0">
                <a:effectLst/>
              </a:rPr>
              <a:t>Makes a Good Expert</a:t>
            </a:r>
            <a:r>
              <a:rPr lang="en-US" sz="2400" b="1" dirty="0" smtClean="0">
                <a:effectLst/>
              </a:rPr>
              <a:t>?</a:t>
            </a:r>
            <a:endParaRPr lang="en-US" alt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sz="2400" dirty="0">
              <a:effectLst/>
            </a:endParaRPr>
          </a:p>
          <a:p>
            <a:pPr marL="0" indent="0">
              <a:buNone/>
            </a:pPr>
            <a:endParaRPr lang="en-US" sz="2400" dirty="0" smtClean="0">
              <a:effectLst/>
            </a:endParaRPr>
          </a:p>
          <a:p>
            <a:pPr marL="457200" lvl="1" indent="0">
              <a:buNone/>
            </a:pPr>
            <a:endParaRPr lang="en-US" sz="24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40768"/>
            <a:ext cx="6442525" cy="4754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363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274-FA21-4928-8C56-535EA4FC7EA1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b="1" dirty="0">
                <a:effectLst/>
              </a:rPr>
              <a:t>The Effective </a:t>
            </a:r>
            <a:r>
              <a:rPr lang="en-US" sz="3200" b="1" dirty="0" smtClean="0">
                <a:effectLst/>
              </a:rPr>
              <a:t>Expert</a:t>
            </a:r>
            <a:br>
              <a:rPr lang="en-US" sz="3200" b="1" dirty="0" smtClean="0">
                <a:effectLst/>
              </a:rPr>
            </a:br>
            <a:r>
              <a:rPr lang="en-US" sz="2400" b="1" dirty="0" smtClean="0">
                <a:effectLst/>
              </a:rPr>
              <a:t>What </a:t>
            </a:r>
            <a:r>
              <a:rPr lang="en-US" sz="2400" b="1" dirty="0">
                <a:effectLst/>
              </a:rPr>
              <a:t>Makes a Good Expert</a:t>
            </a:r>
            <a:r>
              <a:rPr lang="en-US" sz="2400" b="1" dirty="0" smtClean="0">
                <a:effectLst/>
              </a:rPr>
              <a:t>?</a:t>
            </a:r>
            <a:endParaRPr lang="en-US" alt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sz="2400" dirty="0">
              <a:effectLst/>
            </a:endParaRPr>
          </a:p>
          <a:p>
            <a:pPr marL="0" indent="0">
              <a:buNone/>
            </a:pPr>
            <a:endParaRPr lang="en-US" sz="2400" dirty="0" smtClean="0">
              <a:effectLst/>
            </a:endParaRPr>
          </a:p>
          <a:p>
            <a:pPr marL="457200" lvl="1" indent="0">
              <a:buNone/>
            </a:pPr>
            <a:endParaRPr lang="en-US" sz="24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758" y="1700808"/>
            <a:ext cx="7331657" cy="3474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918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6D274-FA21-4928-8C56-535EA4FC7EA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b="1" dirty="0" smtClean="0">
                <a:effectLst/>
              </a:rPr>
              <a:t>USPAP &amp; the Appraiser Expert</a:t>
            </a:r>
            <a:endParaRPr lang="en-US" alt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effectLst/>
              </a:rPr>
              <a:t>Which version of USPAP </a:t>
            </a:r>
            <a:r>
              <a:rPr lang="en-US" sz="2800" dirty="0" smtClean="0">
                <a:effectLst/>
              </a:rPr>
              <a:t>applies?</a:t>
            </a:r>
            <a:endParaRPr lang="en-US" sz="2400" dirty="0">
              <a:effectLst/>
            </a:endParaRPr>
          </a:p>
          <a:p>
            <a:r>
              <a:rPr lang="en-US" sz="2800" dirty="0" smtClean="0">
                <a:effectLst/>
              </a:rPr>
              <a:t>State </a:t>
            </a:r>
            <a:r>
              <a:rPr lang="en-US" sz="2800" dirty="0">
                <a:effectLst/>
              </a:rPr>
              <a:t>Certification</a:t>
            </a:r>
          </a:p>
          <a:p>
            <a:pPr lvl="1"/>
            <a:r>
              <a:rPr lang="en-US" sz="2400" dirty="0" smtClean="0">
                <a:effectLst/>
              </a:rPr>
              <a:t>Wisconsin </a:t>
            </a:r>
            <a:r>
              <a:rPr lang="en-US" sz="2400" dirty="0">
                <a:effectLst/>
              </a:rPr>
              <a:t>is a non-mandatory appraiser license </a:t>
            </a:r>
            <a:r>
              <a:rPr lang="en-US" sz="2400" dirty="0" smtClean="0">
                <a:effectLst/>
              </a:rPr>
              <a:t>state</a:t>
            </a:r>
          </a:p>
          <a:p>
            <a:pPr lvl="1"/>
            <a:r>
              <a:rPr lang="en-US" sz="2400" dirty="0" smtClean="0">
                <a:effectLst/>
              </a:rPr>
              <a:t>All appraisals performed in conjunction with federally related transactions </a:t>
            </a:r>
            <a:r>
              <a:rPr lang="en-US" sz="2400" u="sng" dirty="0" smtClean="0">
                <a:effectLst/>
              </a:rPr>
              <a:t>and non-federally related transactions</a:t>
            </a:r>
            <a:r>
              <a:rPr lang="en-US" sz="2400" dirty="0" smtClean="0">
                <a:effectLst/>
              </a:rPr>
              <a:t> shall conform to the USPAP in effect at the time the appraisals are performed.  SPS 86.01(2)</a:t>
            </a:r>
            <a:endParaRPr lang="en-US" sz="3200" dirty="0">
              <a:effectLst/>
              <a:ea typeface="+mn-ea"/>
              <a:cs typeface="+mn-cs"/>
            </a:endParaRPr>
          </a:p>
          <a:p>
            <a:pPr lvl="1"/>
            <a:r>
              <a:rPr lang="en-US" sz="2400" dirty="0">
                <a:effectLst/>
              </a:rPr>
              <a:t>De Minimis rules apply for licensed and certified residential </a:t>
            </a:r>
            <a:r>
              <a:rPr lang="en-US" sz="2400" dirty="0" smtClean="0">
                <a:effectLst/>
              </a:rPr>
              <a:t>appraisers</a:t>
            </a:r>
          </a:p>
          <a:p>
            <a:pPr lvl="2"/>
            <a:r>
              <a:rPr lang="en-US" sz="2000" dirty="0" smtClean="0">
                <a:effectLst/>
              </a:rPr>
              <a:t>$250,000 for commercial properties</a:t>
            </a:r>
          </a:p>
        </p:txBody>
      </p:sp>
    </p:spTree>
    <p:extLst>
      <p:ext uri="{BB962C8B-B14F-4D97-AF65-F5344CB8AC3E}">
        <p14:creationId xmlns:p14="http://schemas.microsoft.com/office/powerpoint/2010/main" val="77798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theme1.xml><?xml version="1.0" encoding="utf-8"?>
<a:theme xmlns:a="http://schemas.openxmlformats.org/drawingml/2006/main" name="Fading Grid">
  <a:themeElements>
    <a:clrScheme name="Fading Grid 9">
      <a:dk1>
        <a:srgbClr val="000000"/>
      </a:dk1>
      <a:lt1>
        <a:srgbClr val="F8F8F8"/>
      </a:lt1>
      <a:dk2>
        <a:srgbClr val="336600"/>
      </a:dk2>
      <a:lt2>
        <a:srgbClr val="FBFBFB"/>
      </a:lt2>
      <a:accent1>
        <a:srgbClr val="009900"/>
      </a:accent1>
      <a:accent2>
        <a:srgbClr val="C6C6C6"/>
      </a:accent2>
      <a:accent3>
        <a:srgbClr val="FBFBFB"/>
      </a:accent3>
      <a:accent4>
        <a:srgbClr val="000000"/>
      </a:accent4>
      <a:accent5>
        <a:srgbClr val="AACAAA"/>
      </a:accent5>
      <a:accent6>
        <a:srgbClr val="B3B3B3"/>
      </a:accent6>
      <a:hlink>
        <a:srgbClr val="006600"/>
      </a:hlink>
      <a:folHlink>
        <a:srgbClr val="808000"/>
      </a:folHlink>
    </a:clrScheme>
    <a:fontScheme name="Fading Gri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ading Grid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C5543D"/>
        </a:accent1>
        <a:accent2>
          <a:srgbClr val="660000"/>
        </a:accent2>
        <a:accent3>
          <a:srgbClr val="C0AAAA"/>
        </a:accent3>
        <a:accent4>
          <a:srgbClr val="DADADA"/>
        </a:accent4>
        <a:accent5>
          <a:srgbClr val="DFB3AF"/>
        </a:accent5>
        <a:accent6>
          <a:srgbClr val="5C0000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8080"/>
        </a:accent1>
        <a:accent2>
          <a:srgbClr val="00004E"/>
        </a:accent2>
        <a:accent3>
          <a:srgbClr val="AAAAB8"/>
        </a:accent3>
        <a:accent4>
          <a:srgbClr val="DADADA"/>
        </a:accent4>
        <a:accent5>
          <a:srgbClr val="AAC0C0"/>
        </a:accent5>
        <a:accent6>
          <a:srgbClr val="000046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0C600"/>
        </a:accent1>
        <a:accent2>
          <a:srgbClr val="01017D"/>
        </a:accent2>
        <a:accent3>
          <a:srgbClr val="AAAACA"/>
        </a:accent3>
        <a:accent4>
          <a:srgbClr val="DADADA"/>
        </a:accent4>
        <a:accent5>
          <a:srgbClr val="AADFAA"/>
        </a:accent5>
        <a:accent6>
          <a:srgbClr val="010171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00CC66"/>
        </a:accent1>
        <a:accent2>
          <a:srgbClr val="54547A"/>
        </a:accent2>
        <a:accent3>
          <a:srgbClr val="B8B8CA"/>
        </a:accent3>
        <a:accent4>
          <a:srgbClr val="C8C8C8"/>
        </a:accent4>
        <a:accent5>
          <a:srgbClr val="AAE2B8"/>
        </a:accent5>
        <a:accent6>
          <a:srgbClr val="4B4B6E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6D6FC7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BABBE0"/>
        </a:accent5>
        <a:accent6>
          <a:srgbClr val="005A5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527C3A"/>
        </a:accent1>
        <a:accent2>
          <a:srgbClr val="444444"/>
        </a:accent2>
        <a:accent3>
          <a:srgbClr val="B3B3B3"/>
        </a:accent3>
        <a:accent4>
          <a:srgbClr val="DADADA"/>
        </a:accent4>
        <a:accent5>
          <a:srgbClr val="B3BFAE"/>
        </a:accent5>
        <a:accent6>
          <a:srgbClr val="3D3D3D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7D8C70"/>
        </a:accent1>
        <a:accent2>
          <a:srgbClr val="414E28"/>
        </a:accent2>
        <a:accent3>
          <a:srgbClr val="B3B8AE"/>
        </a:accent3>
        <a:accent4>
          <a:srgbClr val="DADADA"/>
        </a:accent4>
        <a:accent5>
          <a:srgbClr val="BFC5BB"/>
        </a:accent5>
        <a:accent6>
          <a:srgbClr val="3A4623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808000"/>
        </a:accent1>
        <a:accent2>
          <a:srgbClr val="AEAA00"/>
        </a:accent2>
        <a:accent3>
          <a:srgbClr val="E2E2AA"/>
        </a:accent3>
        <a:accent4>
          <a:srgbClr val="DADADA"/>
        </a:accent4>
        <a:accent5>
          <a:srgbClr val="C0C0AA"/>
        </a:accent5>
        <a:accent6>
          <a:srgbClr val="9D9A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009900"/>
        </a:accent1>
        <a:accent2>
          <a:srgbClr val="C6C6C6"/>
        </a:accent2>
        <a:accent3>
          <a:srgbClr val="FBFBFB"/>
        </a:accent3>
        <a:accent4>
          <a:srgbClr val="000000"/>
        </a:accent4>
        <a:accent5>
          <a:srgbClr val="AACAAA"/>
        </a:accent5>
        <a:accent6>
          <a:srgbClr val="B3B3B3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1061</TotalTime>
  <Words>1086</Words>
  <Application>Microsoft Office PowerPoint</Application>
  <PresentationFormat>On-screen Show (4:3)</PresentationFormat>
  <Paragraphs>280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Fading Grid</vt:lpstr>
      <vt:lpstr>The Appraiser as an Expert Witness An Appraiser’s Perspective</vt:lpstr>
      <vt:lpstr>Needs for an Appraisal Expert in Litigation</vt:lpstr>
      <vt:lpstr>The Effective Expert What Makes a Good Expert?</vt:lpstr>
      <vt:lpstr>The Effective Expert What Makes a Good Expert?</vt:lpstr>
      <vt:lpstr>The Effective Expert What Makes a Good Expert?</vt:lpstr>
      <vt:lpstr>The Effective Expert What Makes a Good Expert?</vt:lpstr>
      <vt:lpstr>The Effective Expert What Makes a Good Expert?</vt:lpstr>
      <vt:lpstr>The Effective Expert What Makes a Good Expert?</vt:lpstr>
      <vt:lpstr>USPAP &amp; the Appraiser Expert</vt:lpstr>
      <vt:lpstr>USPAP &amp; the Appraiser Expert</vt:lpstr>
      <vt:lpstr>USPAP &amp; the Appraiser Expert</vt:lpstr>
      <vt:lpstr>USPAP &amp; the Appraiser Expert</vt:lpstr>
      <vt:lpstr>USPAP &amp; the Appraiser Expert</vt:lpstr>
      <vt:lpstr>USPAP &amp; the Appraiser Expert</vt:lpstr>
      <vt:lpstr>The Deposition</vt:lpstr>
      <vt:lpstr>The Deposition</vt:lpstr>
      <vt:lpstr>The Deposition Do’s &amp; Don’ts</vt:lpstr>
      <vt:lpstr>The Deposition Do’s &amp; Don’ts</vt:lpstr>
      <vt:lpstr>The Deposition Do’s &amp; Don’ts</vt:lpstr>
      <vt:lpstr>The Trial</vt:lpstr>
      <vt:lpstr>The Trial</vt:lpstr>
      <vt:lpstr>The Trial</vt:lpstr>
      <vt:lpstr>The Trial</vt:lpstr>
      <vt:lpstr>The Trial</vt:lpstr>
      <vt:lpstr>The Trial</vt:lpstr>
      <vt:lpstr>The Appraiser as an Expert Witness An Appraiser’s Perspective</vt:lpstr>
    </vt:vector>
  </TitlesOfParts>
  <Company>The Nicholson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PLE, TLE &amp; Related Matters: The “After Thoughts” of Eminent Domain</dc:title>
  <dc:creator>Lawrence Nicholson</dc:creator>
  <cp:lastModifiedBy>Larry Nichlson</cp:lastModifiedBy>
  <cp:revision>219</cp:revision>
  <cp:lastPrinted>2014-06-09T15:14:21Z</cp:lastPrinted>
  <dcterms:created xsi:type="dcterms:W3CDTF">2009-05-10T21:52:50Z</dcterms:created>
  <dcterms:modified xsi:type="dcterms:W3CDTF">2015-06-03T02:06:02Z</dcterms:modified>
</cp:coreProperties>
</file>