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83" r:id="rId5"/>
    <p:sldId id="284" r:id="rId6"/>
    <p:sldId id="305" r:id="rId7"/>
    <p:sldId id="306" r:id="rId8"/>
    <p:sldId id="307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3" r:id="rId17"/>
    <p:sldId id="296" r:id="rId18"/>
    <p:sldId id="297" r:id="rId19"/>
    <p:sldId id="298" r:id="rId20"/>
    <p:sldId id="299" r:id="rId21"/>
    <p:sldId id="300" r:id="rId22"/>
    <p:sldId id="308" r:id="rId23"/>
    <p:sldId id="301" r:id="rId24"/>
    <p:sldId id="302" r:id="rId25"/>
    <p:sldId id="303" r:id="rId26"/>
    <p:sldId id="304" r:id="rId27"/>
  </p:sldIdLst>
  <p:sldSz cx="9144000" cy="6858000" type="screen4x3"/>
  <p:notesSz cx="9240838" cy="6954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9875" autoAdjust="0"/>
    <p:restoredTop sz="93333" autoAdjust="0"/>
  </p:normalViewPr>
  <p:slideViewPr>
    <p:cSldViewPr>
      <p:cViewPr varScale="1">
        <p:scale>
          <a:sx n="90" d="100"/>
          <a:sy n="90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22" y="-102"/>
      </p:cViewPr>
      <p:guideLst>
        <p:guide orient="horz" pos="2190"/>
        <p:guide pos="29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3449" cy="34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5280" y="0"/>
            <a:ext cx="4003449" cy="34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05961"/>
            <a:ext cx="4003449" cy="34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5280" y="6605961"/>
            <a:ext cx="4003449" cy="34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fld id="{16306A8A-09C8-477A-BB5D-974BE4E3EC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473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3449" cy="34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5280" y="0"/>
            <a:ext cx="4003449" cy="34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2900" y="522288"/>
            <a:ext cx="3475038" cy="2606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873" y="3303578"/>
            <a:ext cx="7393092" cy="3129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05961"/>
            <a:ext cx="4003449" cy="34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5280" y="6605961"/>
            <a:ext cx="4003449" cy="34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fld id="{6256FE93-08D8-471D-B8B7-4A3FF3DF8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824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D1F31-8372-4622-875B-AE6B1E55333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05431-3429-4D24-B68B-8B0AF86F36C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D1F31-8372-4622-875B-AE6B1E55333F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CA597-3E59-4FB2-918B-6D88871A8AF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0419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2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0421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2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3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4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5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6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7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8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9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0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1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2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3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4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5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6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7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8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9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0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1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2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3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4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5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0446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044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6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0462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046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0465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046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6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6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7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7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7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7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7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047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8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8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8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048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048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048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048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988FFD-0A04-4814-9577-9A0C7D9964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133FC-82AF-45DC-96DA-C995BFD62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00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95D5A-BBE1-44A7-ADE1-41676B5D8D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91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1203F-38B3-40B4-903C-358BDAE46F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81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C768C-AA16-47D7-8DAB-A770954F2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17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195AB-24A2-492E-89CC-9CA4AAF599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40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47D54-E3E9-430C-8782-440C49389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8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DA3D5-706F-4BF1-AB50-112542ECFC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18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B5D75-6F37-4AE7-ACE4-B1CCEC44E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08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3E4AC-046A-4D0B-AE31-58D70A0009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03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528C3-B65E-455A-8A21-B537A411A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2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939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39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939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9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9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9422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942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943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943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944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944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5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45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2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3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4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6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7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8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94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946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5946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5946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A5F8783E-C092-4867-BB7F-FAAFFDEA06C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946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09F0-2A76-4E18-BB4F-C6308937B28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1355725"/>
          </a:xfrm>
        </p:spPr>
        <p:txBody>
          <a:bodyPr/>
          <a:lstStyle/>
          <a:p>
            <a:r>
              <a:rPr lang="en-US" sz="3200" dirty="0" smtClean="0">
                <a:effectLst/>
              </a:rPr>
              <a:t>The Appraiser as an Expert Witness</a:t>
            </a:r>
            <a:br>
              <a:rPr lang="en-US" sz="3200" dirty="0" smtClean="0">
                <a:effectLst/>
              </a:rPr>
            </a:br>
            <a:r>
              <a:rPr lang="en-US" sz="2800" dirty="0" smtClean="0">
                <a:effectLst/>
              </a:rPr>
              <a:t>An Appraiser’s Perspective</a:t>
            </a:r>
            <a:endParaRPr lang="en-US" sz="320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5613" y="1989138"/>
            <a:ext cx="8226425" cy="4032250"/>
          </a:xfrm>
        </p:spPr>
        <p:txBody>
          <a:bodyPr/>
          <a:lstStyle/>
          <a:p>
            <a:r>
              <a:rPr lang="en-US" sz="2800" dirty="0" smtClean="0">
                <a:effectLst/>
              </a:rPr>
              <a:t>Needs for an Appraisal Expert</a:t>
            </a: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Effective Expert</a:t>
            </a: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800" dirty="0" smtClean="0">
                <a:effectLst/>
              </a:rPr>
              <a:t>USPAP &amp; the Appraiser Expert</a:t>
            </a: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Deposition</a:t>
            </a:r>
          </a:p>
          <a:p>
            <a:r>
              <a:rPr lang="en-US" sz="2800" dirty="0" smtClean="0">
                <a:effectLst/>
              </a:rPr>
              <a:t>The Trial</a:t>
            </a: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USPAP &amp; the Appraiser Expert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Ethics </a:t>
            </a:r>
            <a:r>
              <a:rPr lang="en-US" sz="2800" dirty="0">
                <a:effectLst/>
              </a:rPr>
              <a:t>Rule</a:t>
            </a:r>
          </a:p>
          <a:p>
            <a:pPr lvl="1"/>
            <a:r>
              <a:rPr lang="en-US" sz="2400" dirty="0" smtClean="0">
                <a:effectLst/>
              </a:rPr>
              <a:t>impartial, object </a:t>
            </a:r>
            <a:r>
              <a:rPr lang="en-US" sz="2400" dirty="0">
                <a:effectLst/>
              </a:rPr>
              <a:t>and </a:t>
            </a:r>
            <a:r>
              <a:rPr lang="en-US" sz="2400" dirty="0" smtClean="0">
                <a:effectLst/>
              </a:rPr>
              <a:t>independent</a:t>
            </a:r>
          </a:p>
          <a:p>
            <a:r>
              <a:rPr lang="en-US" sz="2800" dirty="0" smtClean="0">
                <a:effectLst/>
              </a:rPr>
              <a:t>Advocacy </a:t>
            </a:r>
            <a:r>
              <a:rPr lang="en-US" sz="2000" dirty="0" smtClean="0">
                <a:effectLst/>
              </a:rPr>
              <a:t>(USPAP Advisory Opinion 21, pg. A-64)</a:t>
            </a:r>
            <a:endParaRPr lang="en-US" sz="2800" dirty="0" smtClean="0">
              <a:effectLst/>
            </a:endParaRPr>
          </a:p>
          <a:p>
            <a:pPr lvl="1"/>
            <a:r>
              <a:rPr lang="en-US" sz="2400" u="sng" dirty="0" smtClean="0">
                <a:effectLst/>
              </a:rPr>
              <a:t>must </a:t>
            </a:r>
            <a:r>
              <a:rPr lang="en-US" sz="2400" u="sng" dirty="0">
                <a:effectLst/>
              </a:rPr>
              <a:t>not</a:t>
            </a:r>
            <a:r>
              <a:rPr lang="en-US" sz="2400" dirty="0">
                <a:effectLst/>
              </a:rPr>
              <a:t> advocate the cause or interest of any party or </a:t>
            </a:r>
            <a:r>
              <a:rPr lang="en-US" sz="2400" dirty="0" smtClean="0">
                <a:effectLst/>
              </a:rPr>
              <a:t>issue</a:t>
            </a:r>
          </a:p>
          <a:p>
            <a:pPr lvl="1"/>
            <a:r>
              <a:rPr lang="en-US" sz="2400" dirty="0" smtClean="0">
                <a:effectLst/>
              </a:rPr>
              <a:t>If acting </a:t>
            </a:r>
            <a:r>
              <a:rPr lang="en-US" sz="2400" dirty="0">
                <a:effectLst/>
              </a:rPr>
              <a:t>as an appraiser, </a:t>
            </a:r>
            <a:r>
              <a:rPr lang="en-US" sz="2400" dirty="0" smtClean="0">
                <a:effectLst/>
              </a:rPr>
              <a:t>litigation </a:t>
            </a:r>
            <a:r>
              <a:rPr lang="en-US" sz="2400" dirty="0">
                <a:effectLst/>
              </a:rPr>
              <a:t>services are part of the appraisal process and USPAP </a:t>
            </a:r>
            <a:r>
              <a:rPr lang="en-US" sz="2400" dirty="0" smtClean="0">
                <a:effectLst/>
              </a:rPr>
              <a:t>applies</a:t>
            </a:r>
          </a:p>
          <a:p>
            <a:pPr lvl="1"/>
            <a:r>
              <a:rPr lang="en-US" sz="2400" dirty="0" smtClean="0">
                <a:effectLst/>
              </a:rPr>
              <a:t>If services </a:t>
            </a:r>
            <a:r>
              <a:rPr lang="en-US" sz="2400" dirty="0">
                <a:effectLst/>
              </a:rPr>
              <a:t>include providing an opinion about the quality of another appraiser’s work, the appraisal review requirements of SR 3 </a:t>
            </a:r>
            <a:r>
              <a:rPr lang="en-US" sz="2400" dirty="0" smtClean="0">
                <a:effectLst/>
              </a:rPr>
              <a:t>apply</a:t>
            </a:r>
            <a:endParaRPr lang="en-US" sz="2400" dirty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81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USPAP &amp; the Appraiser Expert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Advocacy</a:t>
            </a:r>
          </a:p>
          <a:p>
            <a:pPr lvl="1"/>
            <a:r>
              <a:rPr lang="en-US" sz="2400" dirty="0" smtClean="0">
                <a:effectLst/>
              </a:rPr>
              <a:t>If you provide </a:t>
            </a:r>
            <a:r>
              <a:rPr lang="en-US" sz="2400" dirty="0">
                <a:effectLst/>
              </a:rPr>
              <a:t>litigation services as an advocate, then the </a:t>
            </a:r>
            <a:r>
              <a:rPr lang="en-US" sz="2400" dirty="0" smtClean="0">
                <a:effectLst/>
              </a:rPr>
              <a:t>valuation </a:t>
            </a:r>
            <a:r>
              <a:rPr lang="en-US" sz="2400" dirty="0">
                <a:effectLst/>
              </a:rPr>
              <a:t>service </a:t>
            </a:r>
            <a:r>
              <a:rPr lang="en-US" sz="2400" dirty="0" smtClean="0">
                <a:effectLst/>
              </a:rPr>
              <a:t>is outside </a:t>
            </a:r>
            <a:r>
              <a:rPr lang="en-US" sz="2400" dirty="0">
                <a:effectLst/>
              </a:rPr>
              <a:t>of appraisal </a:t>
            </a:r>
            <a:r>
              <a:rPr lang="en-US" sz="2400" dirty="0" smtClean="0">
                <a:effectLst/>
              </a:rPr>
              <a:t>practice</a:t>
            </a:r>
          </a:p>
          <a:p>
            <a:pPr lvl="2"/>
            <a:r>
              <a:rPr lang="en-US" sz="2000" dirty="0" smtClean="0">
                <a:effectLst/>
              </a:rPr>
              <a:t>USPAP doesn’t apply except that you must not misrepresent your role</a:t>
            </a:r>
          </a:p>
          <a:p>
            <a:pPr lvl="1"/>
            <a:r>
              <a:rPr lang="en-US" sz="2400" dirty="0" smtClean="0">
                <a:effectLst/>
              </a:rPr>
              <a:t>Key Point:</a:t>
            </a:r>
          </a:p>
          <a:p>
            <a:pPr lvl="2"/>
            <a:r>
              <a:rPr lang="en-US" sz="2000" dirty="0" smtClean="0">
                <a:effectLst/>
              </a:rPr>
              <a:t>You may </a:t>
            </a:r>
            <a:r>
              <a:rPr lang="en-US" sz="2000" dirty="0">
                <a:effectLst/>
              </a:rPr>
              <a:t>provide litigation services by </a:t>
            </a:r>
            <a:r>
              <a:rPr lang="en-US" sz="2000" u="sng" dirty="0">
                <a:effectLst/>
              </a:rPr>
              <a:t>either</a:t>
            </a:r>
            <a:r>
              <a:rPr lang="en-US" sz="2000" dirty="0">
                <a:effectLst/>
              </a:rPr>
              <a:t> acting as an appraiser or </a:t>
            </a:r>
            <a:r>
              <a:rPr lang="en-US" sz="2000" dirty="0" smtClean="0">
                <a:effectLst/>
              </a:rPr>
              <a:t>as </a:t>
            </a:r>
            <a:r>
              <a:rPr lang="en-US" sz="2000" dirty="0">
                <a:effectLst/>
              </a:rPr>
              <a:t>an advocate for the client’s cause; </a:t>
            </a:r>
            <a:endParaRPr lang="en-US" sz="2000" dirty="0" smtClean="0">
              <a:effectLst/>
            </a:endParaRPr>
          </a:p>
          <a:p>
            <a:pPr lvl="2"/>
            <a:r>
              <a:rPr lang="en-US" sz="2000" dirty="0" smtClean="0">
                <a:effectLst/>
              </a:rPr>
              <a:t>however</a:t>
            </a:r>
            <a:r>
              <a:rPr lang="en-US" sz="2000" dirty="0">
                <a:effectLst/>
              </a:rPr>
              <a:t>, the appraiser </a:t>
            </a:r>
            <a:r>
              <a:rPr lang="en-US" sz="2000" u="sng" dirty="0">
                <a:effectLst/>
              </a:rPr>
              <a:t>must not</a:t>
            </a:r>
            <a:r>
              <a:rPr lang="en-US" sz="2000" dirty="0">
                <a:effectLst/>
              </a:rPr>
              <a:t> perform both roles in the same </a:t>
            </a:r>
            <a:r>
              <a:rPr lang="en-US" sz="2000" dirty="0" smtClean="0">
                <a:effectLst/>
              </a:rPr>
              <a:t>case </a:t>
            </a:r>
            <a:r>
              <a:rPr lang="en-US" sz="1400" dirty="0" smtClean="0">
                <a:effectLst/>
              </a:rPr>
              <a:t>(AO 21, pg. A-71)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80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USPAP &amp; the Appraiser Expert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Record Keeping </a:t>
            </a:r>
            <a:r>
              <a:rPr lang="en-US" sz="2800" dirty="0" smtClean="0">
                <a:effectLst/>
              </a:rPr>
              <a:t>Rule</a:t>
            </a:r>
          </a:p>
          <a:p>
            <a:pPr lvl="1"/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workfile </a:t>
            </a:r>
            <a:r>
              <a:rPr lang="en-US" sz="2400" u="sng" dirty="0">
                <a:effectLst/>
              </a:rPr>
              <a:t>must include</a:t>
            </a:r>
            <a:r>
              <a:rPr lang="en-US" sz="2400" dirty="0">
                <a:effectLst/>
              </a:rPr>
              <a:t> summaries of all oral reports or testimony, or a </a:t>
            </a:r>
            <a:r>
              <a:rPr lang="en-US" sz="2400" u="sng" dirty="0">
                <a:effectLst/>
              </a:rPr>
              <a:t>transcript of testimony</a:t>
            </a:r>
            <a:r>
              <a:rPr lang="en-US" sz="2400" dirty="0">
                <a:effectLst/>
              </a:rPr>
              <a:t>, </a:t>
            </a:r>
            <a:r>
              <a:rPr lang="en-US" sz="2400" u="sng" dirty="0">
                <a:effectLst/>
              </a:rPr>
              <a:t>including</a:t>
            </a:r>
            <a:r>
              <a:rPr lang="en-US" sz="2400" dirty="0">
                <a:effectLst/>
              </a:rPr>
              <a:t> the appraiser’s signed and dated </a:t>
            </a:r>
            <a:r>
              <a:rPr lang="en-US" sz="2400" u="sng" dirty="0">
                <a:effectLst/>
              </a:rPr>
              <a:t>certification</a:t>
            </a:r>
            <a:r>
              <a:rPr lang="en-US" sz="2400" dirty="0">
                <a:effectLst/>
              </a:rPr>
              <a:t> </a:t>
            </a:r>
            <a:endParaRPr lang="en-US" sz="2400" dirty="0" smtClean="0">
              <a:effectLst/>
            </a:endParaRPr>
          </a:p>
          <a:p>
            <a:r>
              <a:rPr lang="en-US" sz="2800" dirty="0">
                <a:effectLst/>
              </a:rPr>
              <a:t>Competency </a:t>
            </a:r>
            <a:r>
              <a:rPr lang="en-US" sz="2800" dirty="0" smtClean="0">
                <a:effectLst/>
              </a:rPr>
              <a:t>Rule</a:t>
            </a:r>
          </a:p>
          <a:p>
            <a:r>
              <a:rPr lang="en-US" sz="2800" dirty="0">
                <a:effectLst/>
              </a:rPr>
              <a:t>Oral </a:t>
            </a:r>
            <a:r>
              <a:rPr lang="en-US" sz="2800" dirty="0" smtClean="0">
                <a:effectLst/>
              </a:rPr>
              <a:t>Report</a:t>
            </a:r>
          </a:p>
          <a:p>
            <a:pPr lvl="1"/>
            <a:r>
              <a:rPr lang="en-US" sz="2400" dirty="0" smtClean="0">
                <a:effectLst/>
              </a:rPr>
              <a:t>SR </a:t>
            </a:r>
            <a:r>
              <a:rPr lang="en-US" sz="2400" dirty="0">
                <a:effectLst/>
              </a:rPr>
              <a:t>2-1, Real Property Appraisal </a:t>
            </a:r>
            <a:r>
              <a:rPr lang="en-US" sz="2400" dirty="0" smtClean="0">
                <a:effectLst/>
              </a:rPr>
              <a:t>Reporting</a:t>
            </a:r>
          </a:p>
          <a:p>
            <a:endParaRPr lang="en-US" sz="2800" dirty="0" smtClean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78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USPAP &amp; the Appraiser Expert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Review </a:t>
            </a:r>
            <a:r>
              <a:rPr lang="en-US" sz="2800" dirty="0" smtClean="0">
                <a:effectLst/>
              </a:rPr>
              <a:t>Appraisal </a:t>
            </a:r>
            <a:r>
              <a:rPr lang="en-US" sz="2400" dirty="0" smtClean="0">
                <a:effectLst/>
              </a:rPr>
              <a:t>(USPAP SR-3)</a:t>
            </a:r>
            <a:endParaRPr lang="en-US" sz="28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Applies if commenting on the quality of appraisal reports</a:t>
            </a:r>
          </a:p>
          <a:p>
            <a:pPr lvl="1"/>
            <a:r>
              <a:rPr lang="en-US" sz="2400" dirty="0" smtClean="0">
                <a:effectLst/>
              </a:rPr>
              <a:t>You are </a:t>
            </a:r>
            <a:r>
              <a:rPr lang="en-US" sz="2400" u="sng" dirty="0" smtClean="0">
                <a:effectLst/>
              </a:rPr>
              <a:t>required</a:t>
            </a:r>
            <a:r>
              <a:rPr lang="en-US" sz="2400" dirty="0" smtClean="0">
                <a:effectLst/>
              </a:rPr>
              <a:t> to develop an opinion as to the:</a:t>
            </a:r>
          </a:p>
          <a:p>
            <a:pPr lvl="2"/>
            <a:r>
              <a:rPr lang="en-US" sz="2000" dirty="0" smtClean="0">
                <a:effectLst/>
              </a:rPr>
              <a:t>Completeness</a:t>
            </a:r>
            <a:r>
              <a:rPr lang="en-US" sz="2000" dirty="0">
                <a:effectLst/>
              </a:rPr>
              <a:t>, accuracy, adequacy, </a:t>
            </a:r>
            <a:r>
              <a:rPr lang="en-US" sz="2000" dirty="0" smtClean="0">
                <a:effectLst/>
              </a:rPr>
              <a:t>relevance </a:t>
            </a:r>
            <a:r>
              <a:rPr lang="en-US" sz="2000" dirty="0">
                <a:effectLst/>
              </a:rPr>
              <a:t>and reasonableness </a:t>
            </a:r>
            <a:r>
              <a:rPr lang="en-US" sz="2000" dirty="0" smtClean="0">
                <a:effectLst/>
              </a:rPr>
              <a:t>of the </a:t>
            </a:r>
            <a:r>
              <a:rPr lang="en-US" sz="2000" dirty="0">
                <a:effectLst/>
              </a:rPr>
              <a:t>analysis and report </a:t>
            </a:r>
            <a:r>
              <a:rPr lang="en-US" sz="2000" dirty="0" smtClean="0">
                <a:effectLst/>
              </a:rPr>
              <a:t>under review</a:t>
            </a:r>
          </a:p>
          <a:p>
            <a:pPr lvl="1"/>
            <a:r>
              <a:rPr lang="en-US" sz="2400" dirty="0" smtClean="0">
                <a:effectLst/>
              </a:rPr>
              <a:t>Oral </a:t>
            </a:r>
            <a:r>
              <a:rPr lang="en-US" sz="2400" dirty="0">
                <a:effectLst/>
              </a:rPr>
              <a:t>Review Report </a:t>
            </a:r>
            <a:endParaRPr lang="en-US" sz="2400" dirty="0" smtClean="0">
              <a:effectLst/>
            </a:endParaRPr>
          </a:p>
          <a:p>
            <a:pPr lvl="2"/>
            <a:r>
              <a:rPr lang="en-US" sz="2000" dirty="0">
                <a:effectLst/>
              </a:rPr>
              <a:t>SR 3-5, </a:t>
            </a:r>
            <a:r>
              <a:rPr lang="en-US" sz="2000" dirty="0" smtClean="0">
                <a:effectLst/>
              </a:rPr>
              <a:t>content </a:t>
            </a:r>
            <a:r>
              <a:rPr lang="en-US" sz="2000" dirty="0">
                <a:effectLst/>
              </a:rPr>
              <a:t>of an Appraisal Review Report</a:t>
            </a:r>
            <a:endParaRPr lang="en-US" sz="20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533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USPAP &amp; the Appraiser Expert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Relying </a:t>
            </a:r>
            <a:r>
              <a:rPr lang="en-US" sz="2800" dirty="0">
                <a:effectLst/>
              </a:rPr>
              <a:t>on Work Done by </a:t>
            </a:r>
            <a:r>
              <a:rPr lang="en-US" sz="2800" dirty="0" smtClean="0">
                <a:effectLst/>
              </a:rPr>
              <a:t>Others</a:t>
            </a:r>
          </a:p>
          <a:p>
            <a:pPr lvl="1"/>
            <a:r>
              <a:rPr lang="en-US" sz="2400" dirty="0" smtClean="0">
                <a:effectLst/>
              </a:rPr>
              <a:t>You are </a:t>
            </a:r>
            <a:r>
              <a:rPr lang="en-US" sz="2400" dirty="0">
                <a:effectLst/>
              </a:rPr>
              <a:t>responsible for the decision to rely on </a:t>
            </a:r>
            <a:r>
              <a:rPr lang="en-US" sz="2400" dirty="0" smtClean="0">
                <a:effectLst/>
              </a:rPr>
              <a:t>work of others</a:t>
            </a:r>
            <a:endParaRPr lang="en-US" sz="2400" dirty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You are required </a:t>
            </a:r>
            <a:r>
              <a:rPr lang="en-US" sz="2400" dirty="0">
                <a:effectLst/>
              </a:rPr>
              <a:t>to have a reasonable basis for believing that </a:t>
            </a:r>
            <a:r>
              <a:rPr lang="en-US" sz="2400" dirty="0" smtClean="0">
                <a:effectLst/>
              </a:rPr>
              <a:t>the individuals are </a:t>
            </a:r>
            <a:r>
              <a:rPr lang="en-US" sz="2400" dirty="0">
                <a:effectLst/>
              </a:rPr>
              <a:t>competent</a:t>
            </a:r>
          </a:p>
          <a:p>
            <a:pPr lvl="1"/>
            <a:r>
              <a:rPr lang="en-US" sz="2400" dirty="0" smtClean="0">
                <a:effectLst/>
              </a:rPr>
              <a:t>You must </a:t>
            </a:r>
            <a:r>
              <a:rPr lang="en-US" sz="2400" dirty="0">
                <a:effectLst/>
              </a:rPr>
              <a:t>have no reason to doubt that the work </a:t>
            </a:r>
            <a:r>
              <a:rPr lang="en-US" sz="2400" dirty="0" smtClean="0">
                <a:effectLst/>
              </a:rPr>
              <a:t>is </a:t>
            </a:r>
            <a:r>
              <a:rPr lang="en-US" sz="2400" dirty="0">
                <a:effectLst/>
              </a:rPr>
              <a:t>credible</a:t>
            </a:r>
          </a:p>
          <a:p>
            <a:pPr lvl="1"/>
            <a:endParaRPr lang="en-US" sz="24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02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The Deposition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Primary </a:t>
            </a:r>
            <a:r>
              <a:rPr lang="en-US" sz="2800" dirty="0">
                <a:effectLst/>
              </a:rPr>
              <a:t>reasons for a deposition</a:t>
            </a:r>
          </a:p>
          <a:p>
            <a:pPr lvl="1"/>
            <a:r>
              <a:rPr lang="en-US" sz="2400" dirty="0" smtClean="0">
                <a:effectLst/>
              </a:rPr>
              <a:t>Allows </a:t>
            </a:r>
            <a:r>
              <a:rPr lang="en-US" sz="2400" dirty="0">
                <a:effectLst/>
              </a:rPr>
              <a:t>the opposing </a:t>
            </a:r>
            <a:r>
              <a:rPr lang="en-US" sz="2400" dirty="0" smtClean="0">
                <a:effectLst/>
              </a:rPr>
              <a:t>attorney:</a:t>
            </a:r>
          </a:p>
          <a:p>
            <a:pPr lvl="2"/>
            <a:r>
              <a:rPr lang="en-US" sz="2000" dirty="0" smtClean="0">
                <a:effectLst/>
              </a:rPr>
              <a:t>to understand </a:t>
            </a:r>
            <a:r>
              <a:rPr lang="en-US" sz="2000" dirty="0">
                <a:effectLst/>
              </a:rPr>
              <a:t>your opinions</a:t>
            </a:r>
          </a:p>
          <a:p>
            <a:pPr lvl="2"/>
            <a:r>
              <a:rPr lang="en-US" sz="2000" dirty="0" smtClean="0">
                <a:effectLst/>
              </a:rPr>
              <a:t>to </a:t>
            </a:r>
            <a:r>
              <a:rPr lang="en-US" sz="2000" dirty="0">
                <a:effectLst/>
              </a:rPr>
              <a:t>review your work and examine you under oath</a:t>
            </a:r>
          </a:p>
          <a:p>
            <a:pPr lvl="2"/>
            <a:r>
              <a:rPr lang="en-US" sz="2000" dirty="0" smtClean="0">
                <a:effectLst/>
              </a:rPr>
              <a:t>to </a:t>
            </a:r>
            <a:r>
              <a:rPr lang="en-US" sz="2000" dirty="0">
                <a:effectLst/>
              </a:rPr>
              <a:t>get a sense of your ability as a witness</a:t>
            </a:r>
          </a:p>
          <a:p>
            <a:pPr lvl="3"/>
            <a:r>
              <a:rPr lang="en-US" sz="1600" dirty="0" smtClean="0">
                <a:effectLst/>
              </a:rPr>
              <a:t>Demeanor</a:t>
            </a:r>
            <a:r>
              <a:rPr lang="en-US" sz="1600" dirty="0">
                <a:effectLst/>
              </a:rPr>
              <a:t>, stress, criticism, argumentative</a:t>
            </a:r>
          </a:p>
          <a:p>
            <a:pPr lvl="2"/>
            <a:r>
              <a:rPr lang="en-US" sz="2000" dirty="0" smtClean="0">
                <a:effectLst/>
              </a:rPr>
              <a:t>See </a:t>
            </a:r>
            <a:r>
              <a:rPr lang="en-US" sz="2000" dirty="0">
                <a:effectLst/>
              </a:rPr>
              <a:t>how well prepared you are</a:t>
            </a:r>
          </a:p>
          <a:p>
            <a:pPr marL="0" indent="0">
              <a:buNone/>
            </a:pPr>
            <a:endParaRPr lang="en-US" sz="2800" dirty="0">
              <a:effectLst/>
            </a:endParaRPr>
          </a:p>
          <a:p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80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The Deposition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Primary </a:t>
            </a:r>
            <a:r>
              <a:rPr lang="en-US" sz="2800" dirty="0">
                <a:effectLst/>
              </a:rPr>
              <a:t>reasons for a </a:t>
            </a:r>
            <a:r>
              <a:rPr lang="en-US" sz="2800" dirty="0" smtClean="0">
                <a:effectLst/>
              </a:rPr>
              <a:t>deposition</a:t>
            </a:r>
            <a:endParaRPr lang="en-US" sz="20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Allows the opposing attorney:</a:t>
            </a:r>
            <a:endParaRPr lang="en-US" sz="2400" dirty="0" smtClean="0">
              <a:effectLst/>
            </a:endParaRPr>
          </a:p>
          <a:p>
            <a:pPr lvl="2"/>
            <a:r>
              <a:rPr lang="en-US" sz="2000" dirty="0" smtClean="0">
                <a:effectLst/>
              </a:rPr>
              <a:t>to </a:t>
            </a:r>
            <a:r>
              <a:rPr lang="en-US" sz="2000" dirty="0">
                <a:effectLst/>
              </a:rPr>
              <a:t>understand the strengths and weaknesses in your opinions and report</a:t>
            </a:r>
          </a:p>
          <a:p>
            <a:pPr lvl="2"/>
            <a:r>
              <a:rPr lang="en-US" sz="2000" dirty="0">
                <a:effectLst/>
              </a:rPr>
              <a:t>t</a:t>
            </a:r>
            <a:r>
              <a:rPr lang="en-US" sz="2000" dirty="0" smtClean="0">
                <a:effectLst/>
              </a:rPr>
              <a:t>o see </a:t>
            </a:r>
            <a:r>
              <a:rPr lang="en-US" sz="2000" dirty="0">
                <a:effectLst/>
              </a:rPr>
              <a:t>how well </a:t>
            </a:r>
            <a:r>
              <a:rPr lang="en-US" sz="2000" dirty="0" smtClean="0">
                <a:effectLst/>
              </a:rPr>
              <a:t>you defend the </a:t>
            </a:r>
            <a:r>
              <a:rPr lang="en-US" sz="2000" dirty="0">
                <a:effectLst/>
              </a:rPr>
              <a:t>perceived weak points in your </a:t>
            </a:r>
            <a:r>
              <a:rPr lang="en-US" sz="2000" dirty="0" smtClean="0">
                <a:effectLst/>
              </a:rPr>
              <a:t>appraisal</a:t>
            </a:r>
            <a:endParaRPr lang="en-US" sz="2000" dirty="0">
              <a:effectLst/>
            </a:endParaRPr>
          </a:p>
          <a:p>
            <a:pPr lvl="2"/>
            <a:r>
              <a:rPr lang="en-US" sz="2000" dirty="0">
                <a:effectLst/>
              </a:rPr>
              <a:t>t</a:t>
            </a:r>
            <a:r>
              <a:rPr lang="en-US" sz="2000" dirty="0" smtClean="0">
                <a:effectLst/>
              </a:rPr>
              <a:t>ry </a:t>
            </a:r>
            <a:r>
              <a:rPr lang="en-US" sz="2000" dirty="0">
                <a:effectLst/>
              </a:rPr>
              <a:t>to generate responses that could be used to discredit your testimony at trial</a:t>
            </a:r>
          </a:p>
          <a:p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1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The Deposition</a:t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Do’s &amp; Don’ts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Do</a:t>
            </a:r>
          </a:p>
          <a:p>
            <a:pPr lvl="1"/>
            <a:r>
              <a:rPr lang="en-US" sz="2400" dirty="0" smtClean="0">
                <a:effectLst/>
              </a:rPr>
              <a:t>Be </a:t>
            </a:r>
            <a:r>
              <a:rPr lang="en-US" sz="2400" dirty="0">
                <a:effectLst/>
              </a:rPr>
              <a:t>well prepared, organized and well rested</a:t>
            </a:r>
          </a:p>
          <a:p>
            <a:pPr lvl="1"/>
            <a:r>
              <a:rPr lang="en-US" sz="2400" dirty="0" smtClean="0">
                <a:effectLst/>
              </a:rPr>
              <a:t>Answer </a:t>
            </a:r>
            <a:r>
              <a:rPr lang="en-US" sz="2400" dirty="0">
                <a:effectLst/>
              </a:rPr>
              <a:t>the questions, don’t volunteer information</a:t>
            </a:r>
          </a:p>
          <a:p>
            <a:pPr lvl="1"/>
            <a:r>
              <a:rPr lang="en-US" sz="2400" dirty="0" smtClean="0">
                <a:effectLst/>
              </a:rPr>
              <a:t>Keep </a:t>
            </a:r>
            <a:r>
              <a:rPr lang="en-US" sz="2400" dirty="0">
                <a:effectLst/>
              </a:rPr>
              <a:t>your emotions in check</a:t>
            </a:r>
          </a:p>
          <a:p>
            <a:pPr lvl="1"/>
            <a:r>
              <a:rPr lang="en-US" sz="2400" dirty="0" smtClean="0">
                <a:effectLst/>
              </a:rPr>
              <a:t>Know </a:t>
            </a:r>
            <a:r>
              <a:rPr lang="en-US" sz="2400" dirty="0">
                <a:effectLst/>
              </a:rPr>
              <a:t>the weaknesses in your analysis and appraisal and be prepared to </a:t>
            </a:r>
            <a:r>
              <a:rPr lang="en-US" sz="2400" dirty="0" smtClean="0">
                <a:effectLst/>
              </a:rPr>
              <a:t>answer</a:t>
            </a:r>
          </a:p>
          <a:p>
            <a:pPr lvl="1"/>
            <a:r>
              <a:rPr lang="en-US" sz="2400" dirty="0" smtClean="0">
                <a:effectLst/>
              </a:rPr>
              <a:t>Pause to </a:t>
            </a:r>
            <a:r>
              <a:rPr lang="en-US" sz="2400" dirty="0">
                <a:effectLst/>
              </a:rPr>
              <a:t>allow your attorney to object</a:t>
            </a:r>
            <a:endParaRPr lang="en-US" sz="24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Keep </a:t>
            </a:r>
            <a:r>
              <a:rPr lang="en-US" sz="2400" dirty="0">
                <a:effectLst/>
              </a:rPr>
              <a:t>within your defined box of expertise</a:t>
            </a:r>
          </a:p>
          <a:p>
            <a:pPr lvl="1"/>
            <a:r>
              <a:rPr lang="en-US" sz="2400" dirty="0" smtClean="0">
                <a:effectLst/>
              </a:rPr>
              <a:t>Bring </a:t>
            </a:r>
            <a:r>
              <a:rPr lang="en-US" sz="2400" dirty="0">
                <a:effectLst/>
              </a:rPr>
              <a:t>your calculator</a:t>
            </a:r>
          </a:p>
          <a:p>
            <a:pPr lvl="1"/>
            <a:endParaRPr lang="en-US" sz="24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049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The Deposition</a:t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Do’s &amp; Don’ts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Don’t</a:t>
            </a:r>
          </a:p>
          <a:p>
            <a:pPr lvl="1"/>
            <a:r>
              <a:rPr lang="en-US" sz="2400" dirty="0" smtClean="0">
                <a:effectLst/>
              </a:rPr>
              <a:t>Say </a:t>
            </a:r>
            <a:r>
              <a:rPr lang="en-US" sz="2400" dirty="0">
                <a:effectLst/>
              </a:rPr>
              <a:t>“I guess”</a:t>
            </a:r>
          </a:p>
          <a:p>
            <a:pPr lvl="1"/>
            <a:r>
              <a:rPr lang="en-US" sz="2400" dirty="0" smtClean="0">
                <a:effectLst/>
              </a:rPr>
              <a:t>Be intimidated</a:t>
            </a:r>
          </a:p>
          <a:p>
            <a:pPr lvl="1"/>
            <a:r>
              <a:rPr lang="en-US" sz="2400" dirty="0" smtClean="0">
                <a:effectLst/>
              </a:rPr>
              <a:t>Get </a:t>
            </a:r>
            <a:r>
              <a:rPr lang="en-US" sz="2400" dirty="0">
                <a:effectLst/>
              </a:rPr>
              <a:t>caught in a trap with hypothetical </a:t>
            </a:r>
            <a:r>
              <a:rPr lang="en-US" sz="2400" dirty="0" smtClean="0">
                <a:effectLst/>
              </a:rPr>
              <a:t>questions</a:t>
            </a:r>
          </a:p>
          <a:p>
            <a:pPr lvl="1"/>
            <a:r>
              <a:rPr lang="en-US" sz="2400" dirty="0" smtClean="0">
                <a:effectLst/>
              </a:rPr>
              <a:t>Don’t </a:t>
            </a:r>
            <a:r>
              <a:rPr lang="en-US" sz="2400" dirty="0">
                <a:effectLst/>
              </a:rPr>
              <a:t>offer opinions of the other appraiser’s work unless </a:t>
            </a:r>
            <a:r>
              <a:rPr lang="en-US" sz="2400" dirty="0" smtClean="0">
                <a:effectLst/>
              </a:rPr>
              <a:t>you’ve completed a </a:t>
            </a:r>
            <a:r>
              <a:rPr lang="en-US" sz="2400" dirty="0">
                <a:effectLst/>
              </a:rPr>
              <a:t>USPAP Standard 3 review</a:t>
            </a:r>
          </a:p>
          <a:p>
            <a:pPr lvl="2"/>
            <a:r>
              <a:rPr lang="en-US" sz="2000" dirty="0" smtClean="0">
                <a:effectLst/>
              </a:rPr>
              <a:t>Point </a:t>
            </a:r>
            <a:r>
              <a:rPr lang="en-US" sz="2000" dirty="0">
                <a:effectLst/>
              </a:rPr>
              <a:t>out </a:t>
            </a:r>
            <a:r>
              <a:rPr lang="en-US" sz="2000" dirty="0" smtClean="0">
                <a:effectLst/>
              </a:rPr>
              <a:t>the supported </a:t>
            </a:r>
            <a:r>
              <a:rPr lang="en-US" sz="2000" dirty="0">
                <a:effectLst/>
              </a:rPr>
              <a:t>differences in your work or opinions versus the other </a:t>
            </a:r>
            <a:r>
              <a:rPr lang="en-US" sz="2000" dirty="0" smtClean="0">
                <a:effectLst/>
              </a:rPr>
              <a:t>appraiser’s</a:t>
            </a:r>
          </a:p>
          <a:p>
            <a:pPr lvl="2"/>
            <a:r>
              <a:rPr lang="en-US" sz="2000" dirty="0">
                <a:effectLst/>
              </a:rPr>
              <a:t>“Yes I considered that sale but disregarded it </a:t>
            </a:r>
            <a:r>
              <a:rPr lang="en-US" sz="2000" dirty="0" smtClean="0">
                <a:effectLst/>
              </a:rPr>
              <a:t>because …”</a:t>
            </a:r>
            <a:endParaRPr lang="en-US" sz="2000" dirty="0">
              <a:effectLst/>
            </a:endParaRPr>
          </a:p>
          <a:p>
            <a:pPr lvl="1"/>
            <a:endParaRPr lang="en-US" sz="2400" dirty="0" smtClean="0">
              <a:effectLst/>
            </a:endParaRPr>
          </a:p>
          <a:p>
            <a:pPr lvl="1"/>
            <a:endParaRPr lang="en-US" sz="24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16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The Deposition</a:t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Do’s &amp; Don’ts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2800" dirty="0" smtClean="0">
              <a:effectLst/>
            </a:endParaRPr>
          </a:p>
          <a:p>
            <a:pPr lvl="0"/>
            <a:r>
              <a:rPr lang="en-US" sz="2800" dirty="0" smtClean="0">
                <a:effectLst/>
              </a:rPr>
              <a:t>Typical </a:t>
            </a:r>
            <a:r>
              <a:rPr lang="en-US" sz="2800" dirty="0">
                <a:effectLst/>
              </a:rPr>
              <a:t>question near the end:</a:t>
            </a:r>
            <a:endParaRPr lang="en-US" dirty="0">
              <a:effectLst/>
            </a:endParaRPr>
          </a:p>
          <a:p>
            <a:pPr lvl="1"/>
            <a:r>
              <a:rPr lang="en-US" sz="2400" dirty="0">
                <a:effectLst/>
              </a:rPr>
              <a:t>Have you provided or explained everything you used to come to your </a:t>
            </a:r>
            <a:r>
              <a:rPr lang="en-US" sz="2400" dirty="0" smtClean="0">
                <a:effectLst/>
              </a:rPr>
              <a:t>opinions?</a:t>
            </a:r>
            <a:endParaRPr lang="en-US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“Everything that I can think of at this time regarding the questions you have </a:t>
            </a:r>
            <a:r>
              <a:rPr lang="en-US" sz="2400" dirty="0" smtClean="0">
                <a:effectLst/>
              </a:rPr>
              <a:t>asked.”</a:t>
            </a:r>
            <a:endParaRPr lang="en-US" sz="7600" dirty="0" smtClean="0">
              <a:effectLst/>
            </a:endParaRPr>
          </a:p>
          <a:p>
            <a:pPr lvl="1"/>
            <a:endParaRPr lang="en-US" sz="2400" dirty="0" smtClean="0">
              <a:effectLst/>
            </a:endParaRPr>
          </a:p>
          <a:p>
            <a:pPr lvl="1"/>
            <a:endParaRPr lang="en-US" sz="24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663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23CE-CD2E-411C-930A-EBCFFB4C088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Needs for an Appraisal Expert in Litigation</a:t>
            </a:r>
            <a:endParaRPr lang="en-US" altLang="en-US" sz="3200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000" u="sng" dirty="0">
                <a:effectLst/>
              </a:rPr>
              <a:t>Eminent domain</a:t>
            </a:r>
          </a:p>
          <a:p>
            <a:r>
              <a:rPr lang="en-US" sz="2000" u="sng" dirty="0">
                <a:effectLst/>
              </a:rPr>
              <a:t>Tax appeal</a:t>
            </a:r>
          </a:p>
          <a:p>
            <a:pPr lvl="0"/>
            <a:r>
              <a:rPr lang="en-US" sz="2000" dirty="0" smtClean="0">
                <a:effectLst/>
              </a:rPr>
              <a:t>Inverse </a:t>
            </a:r>
            <a:r>
              <a:rPr lang="en-US" sz="2000" dirty="0">
                <a:effectLst/>
              </a:rPr>
              <a:t>condemnation</a:t>
            </a:r>
          </a:p>
          <a:p>
            <a:pPr lvl="0"/>
            <a:r>
              <a:rPr lang="en-US" sz="2000" dirty="0" err="1" smtClean="0">
                <a:effectLst/>
              </a:rPr>
              <a:t>Partitionments</a:t>
            </a:r>
            <a:endParaRPr lang="en-US" sz="2000" dirty="0">
              <a:effectLst/>
            </a:endParaRPr>
          </a:p>
          <a:p>
            <a:pPr lvl="0"/>
            <a:r>
              <a:rPr lang="en-US" sz="2000" dirty="0">
                <a:effectLst/>
              </a:rPr>
              <a:t>Bankruptcy</a:t>
            </a:r>
          </a:p>
          <a:p>
            <a:pPr lvl="0"/>
            <a:r>
              <a:rPr lang="en-US" sz="2000" dirty="0">
                <a:effectLst/>
              </a:rPr>
              <a:t>Construction defects</a:t>
            </a:r>
          </a:p>
          <a:p>
            <a:pPr lvl="0"/>
            <a:r>
              <a:rPr lang="en-US" sz="2000" dirty="0">
                <a:effectLst/>
              </a:rPr>
              <a:t>Contaminated properties</a:t>
            </a:r>
          </a:p>
          <a:p>
            <a:pPr lvl="0"/>
            <a:r>
              <a:rPr lang="en-US" sz="2000" dirty="0">
                <a:effectLst/>
              </a:rPr>
              <a:t>Gift tax</a:t>
            </a:r>
          </a:p>
          <a:p>
            <a:pPr lvl="0"/>
            <a:r>
              <a:rPr lang="en-US" sz="2000" dirty="0">
                <a:effectLst/>
              </a:rPr>
              <a:t>Trust and probate</a:t>
            </a:r>
          </a:p>
          <a:p>
            <a:pPr lvl="0"/>
            <a:r>
              <a:rPr lang="en-US" sz="2000" dirty="0">
                <a:effectLst/>
              </a:rPr>
              <a:t>Missed easements (title companies)</a:t>
            </a:r>
          </a:p>
          <a:p>
            <a:pPr lvl="0"/>
            <a:r>
              <a:rPr lang="en-US" sz="2000" dirty="0">
                <a:effectLst/>
              </a:rPr>
              <a:t>Insurance </a:t>
            </a:r>
            <a:r>
              <a:rPr lang="en-US" sz="2000" dirty="0" smtClean="0">
                <a:effectLst/>
              </a:rPr>
              <a:t>losses</a:t>
            </a:r>
          </a:p>
          <a:p>
            <a:pPr lvl="0"/>
            <a:r>
              <a:rPr lang="en-US" sz="2000" dirty="0" smtClean="0">
                <a:effectLst/>
              </a:rPr>
              <a:t>Divorce</a:t>
            </a:r>
            <a:endParaRPr lang="en-US" sz="2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995710"/>
          </a:xfrm>
        </p:spPr>
        <p:txBody>
          <a:bodyPr/>
          <a:lstStyle/>
          <a:p>
            <a:pPr lvl="0"/>
            <a:r>
              <a:rPr lang="en-US" sz="3200" b="1" dirty="0" smtClean="0">
                <a:effectLst/>
              </a:rPr>
              <a:t>The Trial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26425" cy="4497387"/>
          </a:xfrm>
        </p:spPr>
        <p:txBody>
          <a:bodyPr/>
          <a:lstStyle/>
          <a:p>
            <a:pPr lvl="0"/>
            <a:r>
              <a:rPr lang="en-US" sz="2400" dirty="0">
                <a:effectLst/>
              </a:rPr>
              <a:t>Plaintiff’s expert </a:t>
            </a:r>
            <a:r>
              <a:rPr lang="en-US" sz="2400" dirty="0" smtClean="0">
                <a:effectLst/>
              </a:rPr>
              <a:t>is first</a:t>
            </a:r>
            <a:r>
              <a:rPr lang="en-US" sz="2400" dirty="0">
                <a:effectLst/>
              </a:rPr>
              <a:t>, </a:t>
            </a:r>
            <a:r>
              <a:rPr lang="en-US" sz="2400" dirty="0" smtClean="0">
                <a:effectLst/>
              </a:rPr>
              <a:t>defendant is second</a:t>
            </a:r>
            <a:endParaRPr lang="en-US" sz="28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Should you be in the courtroom during the other expert’s testimony</a:t>
            </a:r>
            <a:r>
              <a:rPr lang="en-US" sz="2000" dirty="0" smtClean="0">
                <a:effectLst/>
              </a:rPr>
              <a:t>?</a:t>
            </a:r>
          </a:p>
          <a:p>
            <a:pPr marL="457200" lvl="1" indent="0">
              <a:buNone/>
            </a:pPr>
            <a:endParaRPr lang="en-US" sz="2000" dirty="0">
              <a:effectLst/>
            </a:endParaRPr>
          </a:p>
          <a:p>
            <a:pPr lvl="0"/>
            <a:r>
              <a:rPr lang="en-US" sz="2400" dirty="0" smtClean="0">
                <a:effectLst/>
              </a:rPr>
              <a:t>Direct </a:t>
            </a:r>
            <a:r>
              <a:rPr lang="en-US" sz="2400" dirty="0">
                <a:effectLst/>
              </a:rPr>
              <a:t>examination</a:t>
            </a:r>
          </a:p>
          <a:p>
            <a:pPr lvl="1"/>
            <a:r>
              <a:rPr lang="en-US" sz="2000" dirty="0" smtClean="0">
                <a:effectLst/>
              </a:rPr>
              <a:t>Be </a:t>
            </a:r>
            <a:r>
              <a:rPr lang="en-US" sz="2000" dirty="0">
                <a:effectLst/>
              </a:rPr>
              <a:t>prepared, well </a:t>
            </a:r>
            <a:r>
              <a:rPr lang="en-US" sz="2000" dirty="0" smtClean="0">
                <a:effectLst/>
              </a:rPr>
              <a:t>rested</a:t>
            </a:r>
          </a:p>
          <a:p>
            <a:pPr lvl="1"/>
            <a:r>
              <a:rPr lang="en-US" sz="2000" dirty="0" smtClean="0">
                <a:effectLst/>
              </a:rPr>
              <a:t>Prepare </a:t>
            </a:r>
            <a:r>
              <a:rPr lang="en-US" sz="2000" dirty="0">
                <a:effectLst/>
              </a:rPr>
              <a:t>brief summary of your qualifications</a:t>
            </a:r>
          </a:p>
          <a:p>
            <a:pPr lvl="1"/>
            <a:r>
              <a:rPr lang="en-US" sz="2000" dirty="0">
                <a:effectLst/>
              </a:rPr>
              <a:t>Need to spend time describing the property, market, </a:t>
            </a:r>
            <a:r>
              <a:rPr lang="en-US" sz="2000" dirty="0" smtClean="0">
                <a:effectLst/>
              </a:rPr>
              <a:t>neighborhood, H&amp;BU, SCA, ICA, CA</a:t>
            </a:r>
            <a:endParaRPr lang="en-US" sz="2000" dirty="0">
              <a:effectLst/>
            </a:endParaRPr>
          </a:p>
          <a:p>
            <a:pPr lvl="2"/>
            <a:r>
              <a:rPr lang="en-US" sz="1800" dirty="0">
                <a:effectLst/>
              </a:rPr>
              <a:t>Prepare </a:t>
            </a:r>
            <a:r>
              <a:rPr lang="en-US" sz="1800" dirty="0" smtClean="0">
                <a:effectLst/>
              </a:rPr>
              <a:t>brief summaries</a:t>
            </a:r>
            <a:endParaRPr lang="en-US" sz="2000" dirty="0" smtClean="0">
              <a:effectLst/>
            </a:endParaRPr>
          </a:p>
          <a:p>
            <a:pPr lvl="1"/>
            <a:r>
              <a:rPr lang="en-US" sz="2000" dirty="0" smtClean="0">
                <a:effectLst/>
              </a:rPr>
              <a:t>Expect </a:t>
            </a:r>
            <a:r>
              <a:rPr lang="en-US" sz="2000" dirty="0">
                <a:effectLst/>
              </a:rPr>
              <a:t>open ended questions</a:t>
            </a:r>
          </a:p>
          <a:p>
            <a:pPr lvl="1"/>
            <a:endParaRPr lang="en-US" dirty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endParaRPr lang="en-US" dirty="0">
              <a:effectLst/>
            </a:endParaRPr>
          </a:p>
          <a:p>
            <a:pPr lvl="1"/>
            <a:endParaRPr lang="en-U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422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The Trial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effectLst/>
              </a:rPr>
              <a:t>Direct </a:t>
            </a:r>
            <a:r>
              <a:rPr lang="en-US" sz="2800" dirty="0">
                <a:effectLst/>
              </a:rPr>
              <a:t>examination</a:t>
            </a:r>
          </a:p>
          <a:p>
            <a:pPr lvl="1"/>
            <a:r>
              <a:rPr lang="en-US" sz="2400" dirty="0" smtClean="0">
                <a:effectLst/>
              </a:rPr>
              <a:t>Need </a:t>
            </a:r>
            <a:r>
              <a:rPr lang="en-US" sz="2400" dirty="0">
                <a:effectLst/>
              </a:rPr>
              <a:t>to </a:t>
            </a:r>
            <a:r>
              <a:rPr lang="en-US" sz="2400" dirty="0" smtClean="0">
                <a:effectLst/>
              </a:rPr>
              <a:t>teach </a:t>
            </a:r>
            <a:r>
              <a:rPr lang="en-US" sz="2400" dirty="0">
                <a:effectLst/>
              </a:rPr>
              <a:t>the jury and </a:t>
            </a:r>
            <a:r>
              <a:rPr lang="en-US" sz="2400" dirty="0" smtClean="0">
                <a:effectLst/>
              </a:rPr>
              <a:t>judge</a:t>
            </a:r>
          </a:p>
          <a:p>
            <a:pPr lvl="1"/>
            <a:r>
              <a:rPr lang="en-US" sz="2400" dirty="0" smtClean="0">
                <a:effectLst/>
              </a:rPr>
              <a:t>Address </a:t>
            </a:r>
            <a:r>
              <a:rPr lang="en-US" sz="2400" dirty="0">
                <a:effectLst/>
              </a:rPr>
              <a:t>the jury not the attorney</a:t>
            </a:r>
          </a:p>
          <a:p>
            <a:pPr lvl="1"/>
            <a:r>
              <a:rPr lang="en-US" sz="2400" dirty="0" smtClean="0">
                <a:effectLst/>
              </a:rPr>
              <a:t>Watch </a:t>
            </a:r>
            <a:r>
              <a:rPr lang="en-US" sz="2400" dirty="0">
                <a:effectLst/>
              </a:rPr>
              <a:t>the jurors for attentiveness and adjust your testimony as needed</a:t>
            </a:r>
          </a:p>
          <a:p>
            <a:pPr lvl="2"/>
            <a:r>
              <a:rPr lang="en-US" sz="2000" dirty="0" smtClean="0">
                <a:effectLst/>
              </a:rPr>
              <a:t>Are </a:t>
            </a:r>
            <a:r>
              <a:rPr lang="en-US" sz="2000" dirty="0">
                <a:effectLst/>
              </a:rPr>
              <a:t>they getting bored?  Do they get it?</a:t>
            </a:r>
          </a:p>
          <a:p>
            <a:pPr lvl="2"/>
            <a:r>
              <a:rPr lang="en-US" sz="2000" dirty="0" smtClean="0">
                <a:effectLst/>
              </a:rPr>
              <a:t>“</a:t>
            </a:r>
            <a:r>
              <a:rPr lang="en-US" sz="2000" dirty="0">
                <a:effectLst/>
              </a:rPr>
              <a:t>Listen, this is an important point</a:t>
            </a:r>
            <a:r>
              <a:rPr lang="en-US" sz="2000" dirty="0" smtClean="0">
                <a:effectLst/>
              </a:rPr>
              <a:t>”</a:t>
            </a: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endParaRPr lang="en-US" dirty="0">
              <a:effectLst/>
            </a:endParaRPr>
          </a:p>
          <a:p>
            <a:pPr lvl="1"/>
            <a:endParaRPr lang="en-U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052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The Trial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2800" dirty="0" smtClean="0">
              <a:effectLst/>
            </a:endParaRPr>
          </a:p>
          <a:p>
            <a:pPr lvl="0"/>
            <a:endParaRPr lang="en-US" sz="2800" dirty="0">
              <a:effectLst/>
            </a:endParaRPr>
          </a:p>
          <a:p>
            <a:pPr lvl="0"/>
            <a:endParaRPr lang="en-US" sz="2800" dirty="0">
              <a:effectLst/>
            </a:endParaRPr>
          </a:p>
          <a:p>
            <a:pPr lvl="1"/>
            <a:endParaRPr lang="en-US" sz="2400" dirty="0">
              <a:effectLst/>
            </a:endParaRPr>
          </a:p>
          <a:p>
            <a:pPr lvl="1"/>
            <a:endParaRPr lang="en-US" sz="2400" dirty="0">
              <a:effectLst/>
            </a:endParaRPr>
          </a:p>
          <a:p>
            <a:pPr lvl="2"/>
            <a:endParaRPr lang="en-US" sz="2000" dirty="0" smtClean="0">
              <a:effectLst/>
            </a:endParaRPr>
          </a:p>
          <a:p>
            <a:pPr lvl="2"/>
            <a:endParaRPr lang="en-US" sz="2000" dirty="0">
              <a:effectLst/>
            </a:endParaRPr>
          </a:p>
          <a:p>
            <a:pPr lvl="2"/>
            <a:endParaRPr lang="en-US" sz="2000" dirty="0" smtClean="0">
              <a:effectLst/>
            </a:endParaRPr>
          </a:p>
          <a:p>
            <a:pPr marL="914400" lvl="2" indent="0" algn="just">
              <a:buNone/>
            </a:pPr>
            <a:r>
              <a:rPr lang="en-US" sz="2000" dirty="0" smtClean="0">
                <a:effectLst/>
              </a:rPr>
              <a:t>		      </a:t>
            </a:r>
            <a:r>
              <a:rPr lang="en-US" sz="1800" dirty="0" smtClean="0">
                <a:effectLst/>
              </a:rPr>
              <a:t>Not a good sign</a:t>
            </a:r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endParaRPr lang="en-US" dirty="0">
              <a:effectLst/>
            </a:endParaRPr>
          </a:p>
          <a:p>
            <a:pPr lvl="1"/>
            <a:endParaRPr lang="en-US" sz="2400" dirty="0" smtClean="0">
              <a:effectLst/>
            </a:endParaRPr>
          </a:p>
        </p:txBody>
      </p:sp>
      <p:pic>
        <p:nvPicPr>
          <p:cNvPr id="5" name="Picture 4" descr="http://homesatmueller.com/wp-content/uploads/2012/11/facepal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36576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2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The Trial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6425" cy="3528392"/>
          </a:xfrm>
        </p:spPr>
        <p:txBody>
          <a:bodyPr/>
          <a:lstStyle/>
          <a:p>
            <a:pPr lvl="0"/>
            <a:r>
              <a:rPr lang="en-US" sz="2800" dirty="0" smtClean="0">
                <a:effectLst/>
              </a:rPr>
              <a:t>Cross-Examination</a:t>
            </a:r>
            <a:endParaRPr lang="en-US" sz="2800" dirty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Now the real “fun” starts</a:t>
            </a:r>
          </a:p>
          <a:p>
            <a:pPr lvl="1"/>
            <a:r>
              <a:rPr lang="en-US" sz="2400" dirty="0" smtClean="0">
                <a:effectLst/>
              </a:rPr>
              <a:t>Bring </a:t>
            </a:r>
            <a:r>
              <a:rPr lang="en-US" sz="2400" dirty="0">
                <a:effectLst/>
              </a:rPr>
              <a:t>organized </a:t>
            </a:r>
            <a:r>
              <a:rPr lang="en-US" sz="2400" dirty="0" smtClean="0">
                <a:effectLst/>
              </a:rPr>
              <a:t>worknotes</a:t>
            </a:r>
            <a:endParaRPr lang="en-US" sz="2400" dirty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Bring </a:t>
            </a:r>
            <a:r>
              <a:rPr lang="en-US" sz="2400" u="sng" dirty="0">
                <a:effectLst/>
              </a:rPr>
              <a:t>The Appraisal of Real Estate</a:t>
            </a:r>
            <a:r>
              <a:rPr lang="en-US" sz="2400" dirty="0">
                <a:effectLst/>
              </a:rPr>
              <a:t> to the stand</a:t>
            </a:r>
          </a:p>
          <a:p>
            <a:pPr lvl="1"/>
            <a:r>
              <a:rPr lang="en-US" sz="2400" dirty="0" smtClean="0">
                <a:effectLst/>
              </a:rPr>
              <a:t>Bring </a:t>
            </a:r>
            <a:r>
              <a:rPr lang="en-US" sz="2400" dirty="0">
                <a:effectLst/>
              </a:rPr>
              <a:t>your calculator</a:t>
            </a:r>
          </a:p>
          <a:p>
            <a:pPr lvl="1"/>
            <a:r>
              <a:rPr lang="en-US" sz="2400" dirty="0" smtClean="0">
                <a:effectLst/>
              </a:rPr>
              <a:t>Be </a:t>
            </a:r>
            <a:r>
              <a:rPr lang="en-US" sz="2400" dirty="0">
                <a:effectLst/>
              </a:rPr>
              <a:t>prepared for the tough questions</a:t>
            </a:r>
          </a:p>
          <a:p>
            <a:pPr lvl="2"/>
            <a:r>
              <a:rPr lang="en-US" sz="2000" dirty="0" smtClean="0">
                <a:effectLst/>
              </a:rPr>
              <a:t>Will be questioned on your perceived weak areas</a:t>
            </a:r>
          </a:p>
          <a:p>
            <a:pPr lvl="2"/>
            <a:r>
              <a:rPr lang="en-US" sz="2000" dirty="0" smtClean="0">
                <a:effectLst/>
              </a:rPr>
              <a:t>Know your deposition testimony</a:t>
            </a: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endParaRPr lang="en-US" dirty="0">
              <a:effectLst/>
            </a:endParaRPr>
          </a:p>
          <a:p>
            <a:pPr lvl="1"/>
            <a:endParaRPr lang="en-U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7504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The Trial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844825"/>
            <a:ext cx="8226425" cy="3600400"/>
          </a:xfrm>
        </p:spPr>
        <p:txBody>
          <a:bodyPr/>
          <a:lstStyle/>
          <a:p>
            <a:pPr lvl="0"/>
            <a:r>
              <a:rPr lang="en-US" sz="2800" dirty="0" smtClean="0">
                <a:effectLst/>
              </a:rPr>
              <a:t>Cross-Examination</a:t>
            </a:r>
            <a:endParaRPr lang="en-US" sz="2800" dirty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Explain </a:t>
            </a:r>
            <a:r>
              <a:rPr lang="en-US" sz="2400" dirty="0">
                <a:effectLst/>
              </a:rPr>
              <a:t>as much as allowed to</a:t>
            </a:r>
          </a:p>
          <a:p>
            <a:pPr lvl="2"/>
            <a:r>
              <a:rPr lang="en-US" sz="2000" dirty="0" smtClean="0">
                <a:effectLst/>
              </a:rPr>
              <a:t>Yes </a:t>
            </a:r>
            <a:r>
              <a:rPr lang="en-US" sz="2000" dirty="0">
                <a:effectLst/>
              </a:rPr>
              <a:t>and no answers</a:t>
            </a:r>
          </a:p>
          <a:p>
            <a:pPr lvl="1"/>
            <a:r>
              <a:rPr lang="en-US" sz="2400" dirty="0" smtClean="0">
                <a:effectLst/>
              </a:rPr>
              <a:t>Pause </a:t>
            </a:r>
            <a:r>
              <a:rPr lang="en-US" sz="2400" dirty="0">
                <a:effectLst/>
              </a:rPr>
              <a:t>for objections</a:t>
            </a:r>
            <a:endParaRPr lang="en-US" sz="24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Don’t </a:t>
            </a:r>
            <a:r>
              <a:rPr lang="en-US" sz="2400" dirty="0">
                <a:effectLst/>
              </a:rPr>
              <a:t>caught up in winning the case</a:t>
            </a:r>
          </a:p>
          <a:p>
            <a:pPr lvl="1"/>
            <a:r>
              <a:rPr lang="en-US" sz="2400" dirty="0" smtClean="0">
                <a:effectLst/>
              </a:rPr>
              <a:t>Advocate </a:t>
            </a:r>
            <a:r>
              <a:rPr lang="en-US" sz="2400" dirty="0">
                <a:effectLst/>
              </a:rPr>
              <a:t>your </a:t>
            </a:r>
            <a:r>
              <a:rPr lang="en-US" sz="2400" dirty="0" smtClean="0">
                <a:effectLst/>
              </a:rPr>
              <a:t>opinions, </a:t>
            </a:r>
            <a:r>
              <a:rPr lang="en-US" sz="2400" dirty="0">
                <a:effectLst/>
              </a:rPr>
              <a:t>not your client’s</a:t>
            </a: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endParaRPr lang="en-US" dirty="0">
              <a:effectLst/>
            </a:endParaRPr>
          </a:p>
          <a:p>
            <a:pPr lvl="1"/>
            <a:endParaRPr lang="en-U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929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The Trial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3774603"/>
          </a:xfrm>
        </p:spPr>
        <p:txBody>
          <a:bodyPr/>
          <a:lstStyle/>
          <a:p>
            <a:pPr lvl="0"/>
            <a:r>
              <a:rPr lang="en-US" sz="2800" dirty="0" smtClean="0">
                <a:effectLst/>
              </a:rPr>
              <a:t>Be </a:t>
            </a:r>
            <a:r>
              <a:rPr lang="en-US" sz="2800" dirty="0">
                <a:effectLst/>
              </a:rPr>
              <a:t>confident, professional and personable</a:t>
            </a:r>
          </a:p>
          <a:p>
            <a:pPr lvl="0"/>
            <a:endParaRPr lang="en-US" sz="2800" dirty="0">
              <a:effectLst/>
            </a:endParaRPr>
          </a:p>
          <a:p>
            <a:pPr lvl="0"/>
            <a:r>
              <a:rPr lang="en-US" sz="2800" dirty="0" smtClean="0">
                <a:effectLst/>
              </a:rPr>
              <a:t>You </a:t>
            </a:r>
            <a:r>
              <a:rPr lang="en-US" sz="2800" dirty="0">
                <a:effectLst/>
              </a:rPr>
              <a:t>know more about appraisal and </a:t>
            </a:r>
            <a:r>
              <a:rPr lang="en-US" sz="2800" dirty="0" smtClean="0">
                <a:effectLst/>
              </a:rPr>
              <a:t>your appraisal than </a:t>
            </a:r>
            <a:r>
              <a:rPr lang="en-US" sz="2800" dirty="0">
                <a:effectLst/>
              </a:rPr>
              <a:t>anyone else in </a:t>
            </a:r>
            <a:r>
              <a:rPr lang="en-US" sz="2800" dirty="0" smtClean="0">
                <a:effectLst/>
              </a:rPr>
              <a:t>the courtroom</a:t>
            </a:r>
            <a:endParaRPr lang="en-US" sz="2800" dirty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endParaRPr lang="en-US" dirty="0">
              <a:effectLst/>
            </a:endParaRPr>
          </a:p>
          <a:p>
            <a:pPr lvl="1"/>
            <a:endParaRPr lang="en-U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594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09F0-2A76-4E18-BB4F-C6308937B28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1355725"/>
          </a:xfrm>
        </p:spPr>
        <p:txBody>
          <a:bodyPr/>
          <a:lstStyle/>
          <a:p>
            <a:r>
              <a:rPr lang="en-US" sz="3200" dirty="0" smtClean="0">
                <a:effectLst/>
              </a:rPr>
              <a:t>The Appraiser as an Expert Witness</a:t>
            </a:r>
            <a:br>
              <a:rPr lang="en-US" sz="3200" dirty="0" smtClean="0">
                <a:effectLst/>
              </a:rPr>
            </a:br>
            <a:r>
              <a:rPr lang="en-US" sz="2800" dirty="0" smtClean="0">
                <a:effectLst/>
              </a:rPr>
              <a:t>An Appraiser’s Perspective</a:t>
            </a:r>
            <a:endParaRPr lang="en-US" sz="320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5613" y="1989138"/>
            <a:ext cx="8226425" cy="403225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You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 descr="G:\Administrative\Logo &amp; Fonts\2015 TNG Logo\Business Cards\Business-Card-Front-w.ce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40968"/>
            <a:ext cx="2468880" cy="141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86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>
                <a:effectLst/>
              </a:rPr>
              <a:t>The Effective </a:t>
            </a:r>
            <a:r>
              <a:rPr lang="en-US" sz="3200" b="1" dirty="0" smtClean="0">
                <a:effectLst/>
              </a:rPr>
              <a:t>Expert</a:t>
            </a:r>
            <a:br>
              <a:rPr lang="en-US" sz="3200" b="1" dirty="0" smtClean="0">
                <a:effectLst/>
              </a:rPr>
            </a:br>
            <a:r>
              <a:rPr lang="en-US" sz="2400" b="1" dirty="0" smtClean="0">
                <a:effectLst/>
              </a:rPr>
              <a:t>What </a:t>
            </a:r>
            <a:r>
              <a:rPr lang="en-US" sz="2400" b="1" dirty="0">
                <a:effectLst/>
              </a:rPr>
              <a:t>Makes a Good Expert</a:t>
            </a:r>
            <a:r>
              <a:rPr lang="en-US" sz="2400" b="1" dirty="0" smtClean="0">
                <a:effectLst/>
              </a:rPr>
              <a:t>?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Preparation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to start?</a:t>
            </a:r>
          </a:p>
          <a:p>
            <a:r>
              <a:rPr lang="en-US" sz="2800" dirty="0" smtClean="0">
                <a:effectLst/>
              </a:rPr>
              <a:t>Thorough, well documented analysis &amp; report</a:t>
            </a:r>
          </a:p>
          <a:p>
            <a:r>
              <a:rPr lang="en-US" sz="2800" dirty="0" smtClean="0">
                <a:effectLst/>
              </a:rPr>
              <a:t>Confidence</a:t>
            </a:r>
          </a:p>
          <a:p>
            <a:pPr lvl="1"/>
            <a:r>
              <a:rPr lang="en-US" sz="2000" dirty="0" smtClean="0">
                <a:effectLst/>
              </a:rPr>
              <a:t>You </a:t>
            </a:r>
            <a:r>
              <a:rPr lang="en-US" sz="2000" dirty="0">
                <a:effectLst/>
              </a:rPr>
              <a:t>wouldn’t be engaged as an expert if you did not know what you are </a:t>
            </a:r>
            <a:r>
              <a:rPr lang="en-US" sz="2000" dirty="0" smtClean="0">
                <a:effectLst/>
              </a:rPr>
              <a:t>doing</a:t>
            </a:r>
          </a:p>
          <a:p>
            <a:pPr lvl="1"/>
            <a:r>
              <a:rPr lang="en-US" sz="2000" dirty="0" smtClean="0">
                <a:effectLst/>
              </a:rPr>
              <a:t>You </a:t>
            </a:r>
            <a:r>
              <a:rPr lang="en-US" sz="2000" dirty="0">
                <a:effectLst/>
              </a:rPr>
              <a:t>know more about appraisal theory, the subject property, the market, your analyses and opinions than anyone else</a:t>
            </a:r>
            <a:endParaRPr lang="en-US" sz="20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>
                <a:effectLst/>
              </a:rPr>
              <a:t>The Effective </a:t>
            </a:r>
            <a:r>
              <a:rPr lang="en-US" sz="3200" b="1" dirty="0" smtClean="0">
                <a:effectLst/>
              </a:rPr>
              <a:t>Expert</a:t>
            </a:r>
            <a:br>
              <a:rPr lang="en-US" sz="3200" b="1" dirty="0" smtClean="0">
                <a:effectLst/>
              </a:rPr>
            </a:br>
            <a:r>
              <a:rPr lang="en-US" sz="2400" b="1" dirty="0" smtClean="0">
                <a:effectLst/>
              </a:rPr>
              <a:t>What </a:t>
            </a:r>
            <a:r>
              <a:rPr lang="en-US" sz="2400" b="1" dirty="0">
                <a:effectLst/>
              </a:rPr>
              <a:t>Makes a Good Expert</a:t>
            </a:r>
            <a:r>
              <a:rPr lang="en-US" sz="2400" b="1" dirty="0" smtClean="0">
                <a:effectLst/>
              </a:rPr>
              <a:t>?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Ethical </a:t>
            </a:r>
            <a:r>
              <a:rPr lang="en-US" sz="2800" dirty="0">
                <a:effectLst/>
              </a:rPr>
              <a:t>and professional</a:t>
            </a:r>
          </a:p>
          <a:p>
            <a:pPr lvl="1"/>
            <a:r>
              <a:rPr lang="en-US" sz="2400" dirty="0" smtClean="0">
                <a:effectLst/>
              </a:rPr>
              <a:t>Ethics </a:t>
            </a:r>
            <a:r>
              <a:rPr lang="en-US" sz="2400" dirty="0">
                <a:effectLst/>
              </a:rPr>
              <a:t>matter, Integrity matters</a:t>
            </a:r>
          </a:p>
          <a:p>
            <a:pPr lvl="1"/>
            <a:r>
              <a:rPr lang="en-US" sz="2400" dirty="0" smtClean="0">
                <a:effectLst/>
              </a:rPr>
              <a:t>Objective</a:t>
            </a:r>
            <a:r>
              <a:rPr lang="en-US" sz="2400" dirty="0">
                <a:effectLst/>
              </a:rPr>
              <a:t>, unbiased, honest</a:t>
            </a:r>
          </a:p>
          <a:p>
            <a:r>
              <a:rPr lang="en-US" sz="2800" dirty="0" smtClean="0">
                <a:effectLst/>
              </a:rPr>
              <a:t>Advocate </a:t>
            </a:r>
            <a:r>
              <a:rPr lang="en-US" sz="2800" dirty="0">
                <a:effectLst/>
              </a:rPr>
              <a:t>for your opinions, do not advocate your client’s interests</a:t>
            </a:r>
          </a:p>
          <a:p>
            <a:r>
              <a:rPr lang="en-US" sz="2800" dirty="0" smtClean="0">
                <a:effectLst/>
              </a:rPr>
              <a:t>Ability </a:t>
            </a:r>
            <a:r>
              <a:rPr lang="en-US" sz="2800" dirty="0">
                <a:effectLst/>
              </a:rPr>
              <a:t>to explain and defend your opinions</a:t>
            </a:r>
          </a:p>
          <a:p>
            <a:pPr lvl="1"/>
            <a:r>
              <a:rPr lang="en-US" sz="2400" dirty="0" smtClean="0">
                <a:effectLst/>
              </a:rPr>
              <a:t>Think </a:t>
            </a:r>
            <a:r>
              <a:rPr lang="en-US" sz="2400" dirty="0">
                <a:effectLst/>
              </a:rPr>
              <a:t>once, speak not at all; think twice, speak once</a:t>
            </a:r>
          </a:p>
          <a:p>
            <a:pPr lvl="1"/>
            <a:r>
              <a:rPr lang="en-US" sz="2400" dirty="0" smtClean="0">
                <a:effectLst/>
              </a:rPr>
              <a:t>Stand </a:t>
            </a:r>
            <a:r>
              <a:rPr lang="en-US" sz="2400" dirty="0">
                <a:effectLst/>
              </a:rPr>
              <a:t>your ground</a:t>
            </a:r>
          </a:p>
          <a:p>
            <a:pPr lvl="1"/>
            <a:r>
              <a:rPr lang="en-US" sz="2400" dirty="0" smtClean="0">
                <a:effectLst/>
              </a:rPr>
              <a:t>Thick skinned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81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>
                <a:effectLst/>
              </a:rPr>
              <a:t>The Effective </a:t>
            </a:r>
            <a:r>
              <a:rPr lang="en-US" sz="3200" b="1" dirty="0" smtClean="0">
                <a:effectLst/>
              </a:rPr>
              <a:t>Expert</a:t>
            </a:r>
            <a:br>
              <a:rPr lang="en-US" sz="3200" b="1" dirty="0" smtClean="0">
                <a:effectLst/>
              </a:rPr>
            </a:br>
            <a:r>
              <a:rPr lang="en-US" sz="2400" b="1" dirty="0" smtClean="0">
                <a:effectLst/>
              </a:rPr>
              <a:t>What </a:t>
            </a:r>
            <a:r>
              <a:rPr lang="en-US" sz="2400" b="1" dirty="0">
                <a:effectLst/>
              </a:rPr>
              <a:t>Makes a Good Expert</a:t>
            </a:r>
            <a:r>
              <a:rPr lang="en-US" sz="2400" b="1" dirty="0" smtClean="0">
                <a:effectLst/>
              </a:rPr>
              <a:t>?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effectLst/>
            </a:endParaRPr>
          </a:p>
          <a:p>
            <a:r>
              <a:rPr lang="en-US" sz="2800" dirty="0" smtClean="0">
                <a:effectLst/>
              </a:rPr>
              <a:t>Remember</a:t>
            </a:r>
            <a:r>
              <a:rPr lang="en-US" sz="2800" dirty="0">
                <a:effectLst/>
              </a:rPr>
              <a:t>, attorneys you work for today may be the opposition </a:t>
            </a:r>
            <a:r>
              <a:rPr lang="en-US" sz="2800" dirty="0" smtClean="0">
                <a:effectLst/>
              </a:rPr>
              <a:t>tomorrow</a:t>
            </a:r>
          </a:p>
          <a:p>
            <a:endParaRPr lang="en-US" sz="2800" dirty="0" smtClean="0">
              <a:effectLst/>
            </a:endParaRPr>
          </a:p>
          <a:p>
            <a:r>
              <a:rPr lang="en-US" sz="2800" dirty="0" smtClean="0">
                <a:effectLst/>
              </a:rPr>
              <a:t>Be familiar with the Jury Instructions</a:t>
            </a: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33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>
                <a:effectLst/>
              </a:rPr>
              <a:t>The Effective </a:t>
            </a:r>
            <a:r>
              <a:rPr lang="en-US" sz="3200" b="1" dirty="0" smtClean="0">
                <a:effectLst/>
              </a:rPr>
              <a:t>Expert</a:t>
            </a:r>
            <a:br>
              <a:rPr lang="en-US" sz="3200" b="1" dirty="0" smtClean="0">
                <a:effectLst/>
              </a:rPr>
            </a:br>
            <a:r>
              <a:rPr lang="en-US" sz="2400" b="1" dirty="0" smtClean="0">
                <a:effectLst/>
              </a:rPr>
              <a:t>What </a:t>
            </a:r>
            <a:r>
              <a:rPr lang="en-US" sz="2400" b="1" dirty="0">
                <a:effectLst/>
              </a:rPr>
              <a:t>Makes a Good Expert</a:t>
            </a:r>
            <a:r>
              <a:rPr lang="en-US" sz="2400" b="1" dirty="0" smtClean="0">
                <a:effectLst/>
              </a:rPr>
              <a:t>?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Jury </a:t>
            </a:r>
            <a:r>
              <a:rPr lang="en-US" sz="2800" dirty="0">
                <a:effectLst/>
              </a:rPr>
              <a:t>Instructions for Eminent </a:t>
            </a:r>
            <a:r>
              <a:rPr lang="en-US" sz="2800" dirty="0" smtClean="0">
                <a:effectLst/>
              </a:rPr>
              <a:t>Domain</a:t>
            </a:r>
          </a:p>
          <a:p>
            <a:pPr lvl="1"/>
            <a:r>
              <a:rPr lang="en-US" sz="2400" dirty="0" smtClean="0">
                <a:effectLst/>
              </a:rPr>
              <a:t>WIS </a:t>
            </a:r>
            <a:r>
              <a:rPr lang="en-US" sz="2400" dirty="0">
                <a:effectLst/>
              </a:rPr>
              <a:t>JI-CIVIL, </a:t>
            </a:r>
            <a:r>
              <a:rPr lang="en-US" sz="2400" dirty="0" smtClean="0">
                <a:effectLst/>
              </a:rPr>
              <a:t>8100-8145</a:t>
            </a:r>
          </a:p>
          <a:p>
            <a:pPr lvl="1"/>
            <a:endParaRPr lang="en-US" sz="2400" dirty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8138160" cy="250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1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>
                <a:effectLst/>
              </a:rPr>
              <a:t>The Effective </a:t>
            </a:r>
            <a:r>
              <a:rPr lang="en-US" sz="3200" b="1" dirty="0" smtClean="0">
                <a:effectLst/>
              </a:rPr>
              <a:t>Expert</a:t>
            </a:r>
            <a:br>
              <a:rPr lang="en-US" sz="3200" b="1" dirty="0" smtClean="0">
                <a:effectLst/>
              </a:rPr>
            </a:br>
            <a:r>
              <a:rPr lang="en-US" sz="2400" b="1" dirty="0" smtClean="0">
                <a:effectLst/>
              </a:rPr>
              <a:t>What </a:t>
            </a:r>
            <a:r>
              <a:rPr lang="en-US" sz="2400" b="1" dirty="0">
                <a:effectLst/>
              </a:rPr>
              <a:t>Makes a Good Expert</a:t>
            </a:r>
            <a:r>
              <a:rPr lang="en-US" sz="2400" b="1" dirty="0" smtClean="0">
                <a:effectLst/>
              </a:rPr>
              <a:t>?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400" dirty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442525" cy="475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63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>
                <a:effectLst/>
              </a:rPr>
              <a:t>The Effective </a:t>
            </a:r>
            <a:r>
              <a:rPr lang="en-US" sz="3200" b="1" dirty="0" smtClean="0">
                <a:effectLst/>
              </a:rPr>
              <a:t>Expert</a:t>
            </a:r>
            <a:br>
              <a:rPr lang="en-US" sz="3200" b="1" dirty="0" smtClean="0">
                <a:effectLst/>
              </a:rPr>
            </a:br>
            <a:r>
              <a:rPr lang="en-US" sz="2400" b="1" dirty="0" smtClean="0">
                <a:effectLst/>
              </a:rPr>
              <a:t>What </a:t>
            </a:r>
            <a:r>
              <a:rPr lang="en-US" sz="2400" b="1" dirty="0">
                <a:effectLst/>
              </a:rPr>
              <a:t>Makes a Good Expert</a:t>
            </a:r>
            <a:r>
              <a:rPr lang="en-US" sz="2400" b="1" dirty="0" smtClean="0">
                <a:effectLst/>
              </a:rPr>
              <a:t>?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400" dirty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58" y="1700808"/>
            <a:ext cx="7331657" cy="347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18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D274-FA21-4928-8C56-535EA4FC7EA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>
                <a:effectLst/>
              </a:rPr>
              <a:t>USPAP &amp; the Appraiser Expert</a:t>
            </a:r>
            <a:endParaRPr lang="en-US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Which version of USPAP </a:t>
            </a:r>
            <a:r>
              <a:rPr lang="en-US" sz="2800" dirty="0" smtClean="0">
                <a:effectLst/>
              </a:rPr>
              <a:t>applies?</a:t>
            </a:r>
            <a:endParaRPr lang="en-US" sz="2400" dirty="0">
              <a:effectLst/>
            </a:endParaRPr>
          </a:p>
          <a:p>
            <a:r>
              <a:rPr lang="en-US" sz="2800" dirty="0" smtClean="0">
                <a:effectLst/>
              </a:rPr>
              <a:t>State </a:t>
            </a:r>
            <a:r>
              <a:rPr lang="en-US" sz="2800" dirty="0">
                <a:effectLst/>
              </a:rPr>
              <a:t>Certification</a:t>
            </a:r>
          </a:p>
          <a:p>
            <a:pPr lvl="1"/>
            <a:r>
              <a:rPr lang="en-US" sz="2400" dirty="0" smtClean="0">
                <a:effectLst/>
              </a:rPr>
              <a:t>Wisconsin </a:t>
            </a:r>
            <a:r>
              <a:rPr lang="en-US" sz="2400" dirty="0">
                <a:effectLst/>
              </a:rPr>
              <a:t>is a non-mandatory appraiser license </a:t>
            </a:r>
            <a:r>
              <a:rPr lang="en-US" sz="2400" dirty="0" smtClean="0">
                <a:effectLst/>
              </a:rPr>
              <a:t>state</a:t>
            </a:r>
          </a:p>
          <a:p>
            <a:pPr lvl="1"/>
            <a:r>
              <a:rPr lang="en-US" sz="2400" dirty="0" smtClean="0">
                <a:effectLst/>
              </a:rPr>
              <a:t>All appraisals performed in conjunction with federally related transactions </a:t>
            </a:r>
            <a:r>
              <a:rPr lang="en-US" sz="2400" u="sng" dirty="0" smtClean="0">
                <a:effectLst/>
              </a:rPr>
              <a:t>and non-federally related transactions</a:t>
            </a:r>
            <a:r>
              <a:rPr lang="en-US" sz="2400" dirty="0" smtClean="0">
                <a:effectLst/>
              </a:rPr>
              <a:t> shall conform to the USPAP in effect at the time the appraisals are performed.  SPS 86.01(2)</a:t>
            </a:r>
            <a:endParaRPr lang="en-US" sz="3200" dirty="0">
              <a:effectLst/>
              <a:ea typeface="+mn-ea"/>
              <a:cs typeface="+mn-cs"/>
            </a:endParaRPr>
          </a:p>
          <a:p>
            <a:pPr lvl="1"/>
            <a:r>
              <a:rPr lang="en-US" sz="2400" dirty="0">
                <a:effectLst/>
              </a:rPr>
              <a:t>De Minimis rules apply for licensed and certified residential </a:t>
            </a:r>
            <a:r>
              <a:rPr lang="en-US" sz="2400" dirty="0" smtClean="0">
                <a:effectLst/>
              </a:rPr>
              <a:t>appraisers</a:t>
            </a:r>
          </a:p>
          <a:p>
            <a:pPr lvl="2"/>
            <a:r>
              <a:rPr lang="en-US" sz="2000" dirty="0" smtClean="0">
                <a:effectLst/>
              </a:rPr>
              <a:t>$250,000 for commercial properties</a:t>
            </a:r>
          </a:p>
        </p:txBody>
      </p:sp>
    </p:spTree>
    <p:extLst>
      <p:ext uri="{BB962C8B-B14F-4D97-AF65-F5344CB8AC3E}">
        <p14:creationId xmlns:p14="http://schemas.microsoft.com/office/powerpoint/2010/main" val="7779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Fading Grid">
  <a:themeElements>
    <a:clrScheme name="Fading Grid 9">
      <a:dk1>
        <a:srgbClr val="000000"/>
      </a:dk1>
      <a:lt1>
        <a:srgbClr val="F8F8F8"/>
      </a:lt1>
      <a:dk2>
        <a:srgbClr val="336600"/>
      </a:dk2>
      <a:lt2>
        <a:srgbClr val="FBFBFB"/>
      </a:lt2>
      <a:accent1>
        <a:srgbClr val="009900"/>
      </a:accent1>
      <a:accent2>
        <a:srgbClr val="C6C6C6"/>
      </a:accent2>
      <a:accent3>
        <a:srgbClr val="FBFBFB"/>
      </a:accent3>
      <a:accent4>
        <a:srgbClr val="000000"/>
      </a:accent4>
      <a:accent5>
        <a:srgbClr val="AACAAA"/>
      </a:accent5>
      <a:accent6>
        <a:srgbClr val="B3B3B3"/>
      </a:accent6>
      <a:hlink>
        <a:srgbClr val="006600"/>
      </a:hlink>
      <a:folHlink>
        <a:srgbClr val="808000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1061</TotalTime>
  <Words>1086</Words>
  <Application>Microsoft Office PowerPoint</Application>
  <PresentationFormat>On-screen Show (4:3)</PresentationFormat>
  <Paragraphs>280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Fading Grid</vt:lpstr>
      <vt:lpstr>The Appraiser as an Expert Witness An Appraiser’s Perspective</vt:lpstr>
      <vt:lpstr>Needs for an Appraisal Expert in Litigation</vt:lpstr>
      <vt:lpstr>The Effective Expert What Makes a Good Expert?</vt:lpstr>
      <vt:lpstr>The Effective Expert What Makes a Good Expert?</vt:lpstr>
      <vt:lpstr>The Effective Expert What Makes a Good Expert?</vt:lpstr>
      <vt:lpstr>The Effective Expert What Makes a Good Expert?</vt:lpstr>
      <vt:lpstr>The Effective Expert What Makes a Good Expert?</vt:lpstr>
      <vt:lpstr>The Effective Expert What Makes a Good Expert?</vt:lpstr>
      <vt:lpstr>USPAP &amp; the Appraiser Expert</vt:lpstr>
      <vt:lpstr>USPAP &amp; the Appraiser Expert</vt:lpstr>
      <vt:lpstr>USPAP &amp; the Appraiser Expert</vt:lpstr>
      <vt:lpstr>USPAP &amp; the Appraiser Expert</vt:lpstr>
      <vt:lpstr>USPAP &amp; the Appraiser Expert</vt:lpstr>
      <vt:lpstr>USPAP &amp; the Appraiser Expert</vt:lpstr>
      <vt:lpstr>The Deposition</vt:lpstr>
      <vt:lpstr>The Deposition</vt:lpstr>
      <vt:lpstr>The Deposition Do’s &amp; Don’ts</vt:lpstr>
      <vt:lpstr>The Deposition Do’s &amp; Don’ts</vt:lpstr>
      <vt:lpstr>The Deposition Do’s &amp; Don’ts</vt:lpstr>
      <vt:lpstr>The Trial</vt:lpstr>
      <vt:lpstr>The Trial</vt:lpstr>
      <vt:lpstr>The Trial</vt:lpstr>
      <vt:lpstr>The Trial</vt:lpstr>
      <vt:lpstr>The Trial</vt:lpstr>
      <vt:lpstr>The Trial</vt:lpstr>
      <vt:lpstr>The Appraiser as an Expert Witness An Appraiser’s Perspective</vt:lpstr>
    </vt:vector>
  </TitlesOfParts>
  <Company>The Nicholson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PLE, TLE &amp; Related Matters: The “After Thoughts” of Eminent Domain</dc:title>
  <dc:creator>Lawrence Nicholson</dc:creator>
  <cp:lastModifiedBy>Larry Nichlson</cp:lastModifiedBy>
  <cp:revision>219</cp:revision>
  <cp:lastPrinted>2014-06-09T15:14:21Z</cp:lastPrinted>
  <dcterms:created xsi:type="dcterms:W3CDTF">2009-05-10T21:52:50Z</dcterms:created>
  <dcterms:modified xsi:type="dcterms:W3CDTF">2015-06-03T02:06:02Z</dcterms:modified>
</cp:coreProperties>
</file>