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2"/>
  </p:notesMasterIdLst>
  <p:handoutMasterIdLst>
    <p:handoutMasterId r:id="rId43"/>
  </p:handoutMasterIdLst>
  <p:sldIdLst>
    <p:sldId id="283" r:id="rId2"/>
    <p:sldId id="284" r:id="rId3"/>
    <p:sldId id="259" r:id="rId4"/>
    <p:sldId id="263" r:id="rId5"/>
    <p:sldId id="261" r:id="rId6"/>
    <p:sldId id="264" r:id="rId7"/>
    <p:sldId id="265" r:id="rId8"/>
    <p:sldId id="267" r:id="rId9"/>
    <p:sldId id="268" r:id="rId10"/>
    <p:sldId id="269" r:id="rId11"/>
    <p:sldId id="270" r:id="rId12"/>
    <p:sldId id="271" r:id="rId13"/>
    <p:sldId id="299" r:id="rId14"/>
    <p:sldId id="298" r:id="rId15"/>
    <p:sldId id="272" r:id="rId16"/>
    <p:sldId id="273" r:id="rId17"/>
    <p:sldId id="294" r:id="rId18"/>
    <p:sldId id="274" r:id="rId19"/>
    <p:sldId id="275" r:id="rId20"/>
    <p:sldId id="276" r:id="rId21"/>
    <p:sldId id="300" r:id="rId22"/>
    <p:sldId id="301" r:id="rId23"/>
    <p:sldId id="302" r:id="rId24"/>
    <p:sldId id="277" r:id="rId25"/>
    <p:sldId id="278" r:id="rId26"/>
    <p:sldId id="295" r:id="rId27"/>
    <p:sldId id="279" r:id="rId28"/>
    <p:sldId id="280" r:id="rId29"/>
    <p:sldId id="281" r:id="rId30"/>
    <p:sldId id="285" r:id="rId31"/>
    <p:sldId id="286" r:id="rId32"/>
    <p:sldId id="287" r:id="rId33"/>
    <p:sldId id="293" r:id="rId34"/>
    <p:sldId id="288" r:id="rId35"/>
    <p:sldId id="289" r:id="rId36"/>
    <p:sldId id="290" r:id="rId37"/>
    <p:sldId id="291" r:id="rId38"/>
    <p:sldId id="296" r:id="rId39"/>
    <p:sldId id="297" r:id="rId40"/>
    <p:sldId id="292" r:id="rId41"/>
  </p:sldIdLst>
  <p:sldSz cx="9144000" cy="6858000" type="screen4x3"/>
  <p:notesSz cx="7019925" cy="9305925"/>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ABABAB"/>
    <a:srgbClr val="DDDDDD"/>
    <a:srgbClr val="FFFFFF"/>
    <a:srgbClr val="D4782C"/>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9" d="100"/>
          <a:sy n="99" d="100"/>
        </p:scale>
        <p:origin x="-240" y="-102"/>
      </p:cViewPr>
      <p:guideLst>
        <p:guide orient="horz" pos="2160"/>
        <p:guide pos="2880"/>
      </p:guideLst>
    </p:cSldViewPr>
  </p:slideViewPr>
  <p:notesTextViewPr>
    <p:cViewPr>
      <p:scale>
        <a:sx n="100" d="100"/>
        <a:sy n="100" d="100"/>
      </p:scale>
      <p:origin x="0" y="0"/>
    </p:cViewPr>
  </p:notesTextViewPr>
  <p:notesViewPr>
    <p:cSldViewPr>
      <p:cViewPr varScale="1">
        <p:scale>
          <a:sx n="86" d="100"/>
          <a:sy n="86" d="100"/>
        </p:scale>
        <p:origin x="-1980" y="-84"/>
      </p:cViewPr>
      <p:guideLst>
        <p:guide orient="horz" pos="2931"/>
        <p:guide pos="221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1968" cy="465296"/>
          </a:xfrm>
          <a:prstGeom prst="rect">
            <a:avLst/>
          </a:prstGeom>
        </p:spPr>
        <p:txBody>
          <a:bodyPr vert="horz" lIns="93276" tIns="46639" rIns="93276" bIns="46639" rtlCol="0"/>
          <a:lstStyle>
            <a:lvl1pPr algn="l">
              <a:defRPr sz="1200" smtClean="0"/>
            </a:lvl1pPr>
          </a:lstStyle>
          <a:p>
            <a:pPr>
              <a:defRPr/>
            </a:pPr>
            <a:endParaRPr lang="en-US"/>
          </a:p>
        </p:txBody>
      </p:sp>
      <p:sp>
        <p:nvSpPr>
          <p:cNvPr id="3" name="Date Placeholder 2"/>
          <p:cNvSpPr>
            <a:spLocks noGrp="1"/>
          </p:cNvSpPr>
          <p:nvPr>
            <p:ph type="dt" sz="quarter" idx="1"/>
          </p:nvPr>
        </p:nvSpPr>
        <p:spPr>
          <a:xfrm>
            <a:off x="3976333" y="1"/>
            <a:ext cx="3041968" cy="465296"/>
          </a:xfrm>
          <a:prstGeom prst="rect">
            <a:avLst/>
          </a:prstGeom>
        </p:spPr>
        <p:txBody>
          <a:bodyPr vert="horz" lIns="93276" tIns="46639" rIns="93276" bIns="46639" rtlCol="0"/>
          <a:lstStyle>
            <a:lvl1pPr algn="r">
              <a:defRPr sz="1200" smtClean="0"/>
            </a:lvl1pPr>
          </a:lstStyle>
          <a:p>
            <a:pPr>
              <a:defRPr/>
            </a:pPr>
            <a:fld id="{1AD37155-59A8-402D-95DD-11A6B1491BAD}" type="datetimeFigureOut">
              <a:rPr lang="en-US"/>
              <a:pPr>
                <a:defRPr/>
              </a:pPr>
              <a:t>5/21/2015</a:t>
            </a:fld>
            <a:endParaRPr lang="en-US"/>
          </a:p>
        </p:txBody>
      </p:sp>
      <p:sp>
        <p:nvSpPr>
          <p:cNvPr id="4" name="Footer Placeholder 3"/>
          <p:cNvSpPr>
            <a:spLocks noGrp="1"/>
          </p:cNvSpPr>
          <p:nvPr>
            <p:ph type="ftr" sz="quarter" idx="2"/>
          </p:nvPr>
        </p:nvSpPr>
        <p:spPr>
          <a:xfrm>
            <a:off x="0" y="8839015"/>
            <a:ext cx="3041968" cy="465296"/>
          </a:xfrm>
          <a:prstGeom prst="rect">
            <a:avLst/>
          </a:prstGeom>
        </p:spPr>
        <p:txBody>
          <a:bodyPr vert="horz" lIns="93276" tIns="46639" rIns="93276" bIns="46639" rtlCol="0" anchor="b"/>
          <a:lstStyle>
            <a:lvl1pPr algn="l">
              <a:defRPr sz="1200" smtClean="0"/>
            </a:lvl1pPr>
          </a:lstStyle>
          <a:p>
            <a:pPr>
              <a:defRPr/>
            </a:pPr>
            <a:endParaRPr lang="en-US"/>
          </a:p>
        </p:txBody>
      </p:sp>
      <p:sp>
        <p:nvSpPr>
          <p:cNvPr id="5" name="Slide Number Placeholder 4"/>
          <p:cNvSpPr>
            <a:spLocks noGrp="1"/>
          </p:cNvSpPr>
          <p:nvPr>
            <p:ph type="sldNum" sz="quarter" idx="3"/>
          </p:nvPr>
        </p:nvSpPr>
        <p:spPr>
          <a:xfrm>
            <a:off x="3976333" y="8839015"/>
            <a:ext cx="3041968" cy="465296"/>
          </a:xfrm>
          <a:prstGeom prst="rect">
            <a:avLst/>
          </a:prstGeom>
        </p:spPr>
        <p:txBody>
          <a:bodyPr vert="horz" lIns="93276" tIns="46639" rIns="93276" bIns="46639" rtlCol="0" anchor="b"/>
          <a:lstStyle>
            <a:lvl1pPr algn="r">
              <a:defRPr sz="1200" smtClean="0"/>
            </a:lvl1pPr>
          </a:lstStyle>
          <a:p>
            <a:pPr>
              <a:defRPr/>
            </a:pPr>
            <a:fld id="{56ACCA01-7A2B-452F-90C8-D8F272F822B7}" type="slidenum">
              <a:rPr lang="en-US"/>
              <a:pPr>
                <a:defRPr/>
              </a:pPr>
              <a:t>‹#›</a:t>
            </a:fld>
            <a:endParaRPr lang="en-US"/>
          </a:p>
        </p:txBody>
      </p:sp>
    </p:spTree>
    <p:extLst>
      <p:ext uri="{BB962C8B-B14F-4D97-AF65-F5344CB8AC3E}">
        <p14:creationId xmlns:p14="http://schemas.microsoft.com/office/powerpoint/2010/main" val="45728569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41968" cy="465296"/>
          </a:xfrm>
          <a:prstGeom prst="rect">
            <a:avLst/>
          </a:prstGeom>
        </p:spPr>
        <p:txBody>
          <a:bodyPr vert="horz" lIns="93276" tIns="46639" rIns="93276" bIns="46639" rtlCol="0"/>
          <a:lstStyle>
            <a:lvl1pPr algn="l">
              <a:defRPr sz="1200" smtClean="0"/>
            </a:lvl1pPr>
          </a:lstStyle>
          <a:p>
            <a:pPr>
              <a:defRPr/>
            </a:pPr>
            <a:endParaRPr lang="en-US"/>
          </a:p>
        </p:txBody>
      </p:sp>
      <p:sp>
        <p:nvSpPr>
          <p:cNvPr id="3" name="Date Placeholder 2"/>
          <p:cNvSpPr>
            <a:spLocks noGrp="1"/>
          </p:cNvSpPr>
          <p:nvPr>
            <p:ph type="dt" idx="1"/>
          </p:nvPr>
        </p:nvSpPr>
        <p:spPr>
          <a:xfrm>
            <a:off x="3976333" y="1"/>
            <a:ext cx="3041968" cy="465296"/>
          </a:xfrm>
          <a:prstGeom prst="rect">
            <a:avLst/>
          </a:prstGeom>
        </p:spPr>
        <p:txBody>
          <a:bodyPr vert="horz" lIns="93276" tIns="46639" rIns="93276" bIns="46639" rtlCol="0"/>
          <a:lstStyle>
            <a:lvl1pPr algn="r">
              <a:defRPr sz="1200" smtClean="0"/>
            </a:lvl1pPr>
          </a:lstStyle>
          <a:p>
            <a:pPr>
              <a:defRPr/>
            </a:pPr>
            <a:fld id="{C6F53F86-690B-4DBF-9AD3-8B45BA64817A}" type="datetimeFigureOut">
              <a:rPr lang="en-US"/>
              <a:pPr>
                <a:defRPr/>
              </a:pPr>
              <a:t>5/21/2015</a:t>
            </a:fld>
            <a:endParaRPr lang="en-US"/>
          </a:p>
        </p:txBody>
      </p:sp>
      <p:sp>
        <p:nvSpPr>
          <p:cNvPr id="4" name="Slide Image Placeholder 3"/>
          <p:cNvSpPr>
            <a:spLocks noGrp="1" noRot="1" noChangeAspect="1"/>
          </p:cNvSpPr>
          <p:nvPr>
            <p:ph type="sldImg" idx="2"/>
          </p:nvPr>
        </p:nvSpPr>
        <p:spPr>
          <a:xfrm>
            <a:off x="1184275" y="698500"/>
            <a:ext cx="4651375" cy="3489325"/>
          </a:xfrm>
          <a:prstGeom prst="rect">
            <a:avLst/>
          </a:prstGeom>
          <a:noFill/>
          <a:ln w="12700">
            <a:solidFill>
              <a:prstClr val="black"/>
            </a:solidFill>
          </a:ln>
        </p:spPr>
        <p:txBody>
          <a:bodyPr vert="horz" lIns="93276" tIns="46639" rIns="93276" bIns="46639" rtlCol="0" anchor="ctr"/>
          <a:lstStyle/>
          <a:p>
            <a:pPr lvl="0"/>
            <a:endParaRPr lang="en-US" noProof="0" smtClean="0"/>
          </a:p>
        </p:txBody>
      </p:sp>
      <p:sp>
        <p:nvSpPr>
          <p:cNvPr id="5" name="Notes Placeholder 4"/>
          <p:cNvSpPr>
            <a:spLocks noGrp="1"/>
          </p:cNvSpPr>
          <p:nvPr>
            <p:ph type="body" sz="quarter" idx="3"/>
          </p:nvPr>
        </p:nvSpPr>
        <p:spPr>
          <a:xfrm>
            <a:off x="701993" y="4420316"/>
            <a:ext cx="5615940" cy="4187666"/>
          </a:xfrm>
          <a:prstGeom prst="rect">
            <a:avLst/>
          </a:prstGeom>
        </p:spPr>
        <p:txBody>
          <a:bodyPr vert="horz" lIns="93276" tIns="46639" rIns="93276" bIns="46639"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39015"/>
            <a:ext cx="3041968" cy="465296"/>
          </a:xfrm>
          <a:prstGeom prst="rect">
            <a:avLst/>
          </a:prstGeom>
        </p:spPr>
        <p:txBody>
          <a:bodyPr vert="horz" lIns="93276" tIns="46639" rIns="93276" bIns="46639" rtlCol="0" anchor="b"/>
          <a:lstStyle>
            <a:lvl1pPr algn="l">
              <a:defRPr sz="1200" smtClean="0"/>
            </a:lvl1pPr>
          </a:lstStyle>
          <a:p>
            <a:pPr>
              <a:defRPr/>
            </a:pPr>
            <a:endParaRPr lang="en-US"/>
          </a:p>
        </p:txBody>
      </p:sp>
      <p:sp>
        <p:nvSpPr>
          <p:cNvPr id="7" name="Slide Number Placeholder 6"/>
          <p:cNvSpPr>
            <a:spLocks noGrp="1"/>
          </p:cNvSpPr>
          <p:nvPr>
            <p:ph type="sldNum" sz="quarter" idx="5"/>
          </p:nvPr>
        </p:nvSpPr>
        <p:spPr>
          <a:xfrm>
            <a:off x="3976333" y="8839015"/>
            <a:ext cx="3041968" cy="465296"/>
          </a:xfrm>
          <a:prstGeom prst="rect">
            <a:avLst/>
          </a:prstGeom>
        </p:spPr>
        <p:txBody>
          <a:bodyPr vert="horz" lIns="93276" tIns="46639" rIns="93276" bIns="46639" rtlCol="0" anchor="b"/>
          <a:lstStyle>
            <a:lvl1pPr algn="r">
              <a:defRPr sz="1200" smtClean="0"/>
            </a:lvl1pPr>
          </a:lstStyle>
          <a:p>
            <a:pPr>
              <a:defRPr/>
            </a:pPr>
            <a:fld id="{5DCC5791-818D-4D59-83A9-45836858B240}" type="slidenum">
              <a:rPr lang="en-US"/>
              <a:pPr>
                <a:defRPr/>
              </a:pPr>
              <a:t>‹#›</a:t>
            </a:fld>
            <a:endParaRPr lang="en-US"/>
          </a:p>
        </p:txBody>
      </p:sp>
    </p:spTree>
    <p:extLst>
      <p:ext uri="{BB962C8B-B14F-4D97-AF65-F5344CB8AC3E}">
        <p14:creationId xmlns:p14="http://schemas.microsoft.com/office/powerpoint/2010/main" val="12373570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4191000"/>
            <a:ext cx="9144000" cy="2667000"/>
          </a:xfrm>
          <a:prstGeom prst="rect">
            <a:avLst/>
          </a:prstGeom>
          <a:solidFill>
            <a:srgbClr val="808080"/>
          </a:solidFill>
          <a:ln w="9525">
            <a:noFill/>
            <a:miter lim="800000"/>
            <a:headEnd/>
            <a:tailEnd/>
          </a:ln>
          <a:effectLst/>
        </p:spPr>
        <p:txBody>
          <a:bodyPr wrap="none" anchor="ctr"/>
          <a:lstStyle/>
          <a:p>
            <a:pPr>
              <a:defRPr/>
            </a:pPr>
            <a:endParaRPr lang="en-US"/>
          </a:p>
        </p:txBody>
      </p:sp>
      <p:sp>
        <p:nvSpPr>
          <p:cNvPr id="5" name="Rectangle 7"/>
          <p:cNvSpPr>
            <a:spLocks noChangeArrowheads="1"/>
          </p:cNvSpPr>
          <p:nvPr/>
        </p:nvSpPr>
        <p:spPr bwMode="auto">
          <a:xfrm>
            <a:off x="0" y="0"/>
            <a:ext cx="9144000" cy="4191000"/>
          </a:xfrm>
          <a:prstGeom prst="rect">
            <a:avLst/>
          </a:prstGeom>
          <a:solidFill>
            <a:srgbClr val="B2B2B2"/>
          </a:solidFill>
          <a:ln w="9525">
            <a:noFill/>
            <a:miter lim="800000"/>
            <a:headEnd/>
            <a:tailEnd/>
          </a:ln>
          <a:effectLst/>
        </p:spPr>
        <p:txBody>
          <a:bodyPr wrap="none" anchor="ctr"/>
          <a:lstStyle/>
          <a:p>
            <a:pPr>
              <a:defRPr/>
            </a:pPr>
            <a:endParaRPr lang="en-US"/>
          </a:p>
        </p:txBody>
      </p:sp>
      <p:pic>
        <p:nvPicPr>
          <p:cNvPr id="6" name="Picture 23" descr="vb_logo_ppt"/>
          <p:cNvPicPr>
            <a:picLocks noChangeAspect="1" noChangeArrowheads="1"/>
          </p:cNvPicPr>
          <p:nvPr/>
        </p:nvPicPr>
        <p:blipFill>
          <a:blip r:embed="rId2" cstate="print"/>
          <a:srcRect/>
          <a:stretch>
            <a:fillRect/>
          </a:stretch>
        </p:blipFill>
        <p:spPr bwMode="auto">
          <a:xfrm>
            <a:off x="228600" y="6051550"/>
            <a:ext cx="1981200" cy="654050"/>
          </a:xfrm>
          <a:prstGeom prst="rect">
            <a:avLst/>
          </a:prstGeom>
          <a:noFill/>
          <a:ln w="9525">
            <a:noFill/>
            <a:miter lim="800000"/>
            <a:headEnd/>
            <a:tailEnd/>
          </a:ln>
        </p:spPr>
      </p:pic>
      <p:sp>
        <p:nvSpPr>
          <p:cNvPr id="7" name="Text Box 25"/>
          <p:cNvSpPr txBox="1">
            <a:spLocks noChangeArrowheads="1"/>
          </p:cNvSpPr>
          <p:nvPr/>
        </p:nvSpPr>
        <p:spPr bwMode="auto">
          <a:xfrm>
            <a:off x="2362200" y="6019800"/>
            <a:ext cx="6248400" cy="701675"/>
          </a:xfrm>
          <a:prstGeom prst="rect">
            <a:avLst/>
          </a:prstGeom>
          <a:noFill/>
          <a:ln w="9525">
            <a:noFill/>
            <a:miter lim="800000"/>
            <a:headEnd/>
            <a:tailEnd/>
          </a:ln>
          <a:effectLst/>
        </p:spPr>
        <p:txBody>
          <a:bodyPr>
            <a:spAutoFit/>
          </a:bodyPr>
          <a:lstStyle/>
          <a:p>
            <a:pPr algn="ctr">
              <a:spcBef>
                <a:spcPct val="50000"/>
              </a:spcBef>
              <a:defRPr/>
            </a:pPr>
            <a:r>
              <a:rPr lang="en-US" sz="1000" dirty="0">
                <a:solidFill>
                  <a:srgbClr val="FFFFFF"/>
                </a:solidFill>
                <a:latin typeface="Trebuchet MS" pitchFamily="34" charset="0"/>
              </a:rPr>
              <a:t>Milwaukee     |     </a:t>
            </a:r>
            <a:r>
              <a:rPr lang="en-US" sz="1000" dirty="0" smtClean="0">
                <a:solidFill>
                  <a:srgbClr val="FFFFFF"/>
                </a:solidFill>
                <a:latin typeface="Trebuchet MS" pitchFamily="34" charset="0"/>
              </a:rPr>
              <a:t>Madison</a:t>
            </a:r>
            <a:endParaRPr lang="en-US" sz="1000" dirty="0">
              <a:solidFill>
                <a:srgbClr val="FFFFFF"/>
              </a:solidFill>
              <a:latin typeface="Trebuchet MS" pitchFamily="34" charset="0"/>
            </a:endParaRPr>
          </a:p>
          <a:p>
            <a:pPr algn="ctr">
              <a:spcBef>
                <a:spcPct val="50000"/>
              </a:spcBef>
              <a:defRPr/>
            </a:pPr>
            <a:endParaRPr lang="en-US" sz="1000" dirty="0">
              <a:solidFill>
                <a:srgbClr val="FFFFFF"/>
              </a:solidFill>
              <a:latin typeface="Trebuchet MS" pitchFamily="34" charset="0"/>
            </a:endParaRPr>
          </a:p>
          <a:p>
            <a:pPr algn="ctr">
              <a:spcBef>
                <a:spcPct val="50000"/>
              </a:spcBef>
              <a:defRPr/>
            </a:pPr>
            <a:r>
              <a:rPr lang="en-US" sz="1000" dirty="0" smtClean="0">
                <a:solidFill>
                  <a:srgbClr val="FFFFFF"/>
                </a:solidFill>
                <a:latin typeface="Trebuchet MS" pitchFamily="34" charset="0"/>
              </a:rPr>
              <a:t>Three South Pinckney Street   |      </a:t>
            </a:r>
            <a:r>
              <a:rPr lang="en-US" sz="1000" dirty="0">
                <a:solidFill>
                  <a:srgbClr val="FFFFFF"/>
                </a:solidFill>
                <a:latin typeface="Trebuchet MS" pitchFamily="34" charset="0"/>
              </a:rPr>
              <a:t>Suite </a:t>
            </a:r>
            <a:r>
              <a:rPr lang="en-US" sz="1000" dirty="0" smtClean="0">
                <a:solidFill>
                  <a:srgbClr val="FFFFFF"/>
                </a:solidFill>
                <a:latin typeface="Trebuchet MS" pitchFamily="34" charset="0"/>
              </a:rPr>
              <a:t>1000      </a:t>
            </a:r>
            <a:r>
              <a:rPr lang="en-US" sz="1000" dirty="0">
                <a:solidFill>
                  <a:srgbClr val="FFFFFF"/>
                </a:solidFill>
                <a:latin typeface="Trebuchet MS" pitchFamily="34" charset="0"/>
              </a:rPr>
              <a:t>|      </a:t>
            </a:r>
            <a:r>
              <a:rPr lang="en-US" sz="1000" dirty="0" smtClean="0">
                <a:solidFill>
                  <a:srgbClr val="FFFFFF"/>
                </a:solidFill>
                <a:latin typeface="Trebuchet MS" pitchFamily="34" charset="0"/>
              </a:rPr>
              <a:t>Madison, </a:t>
            </a:r>
            <a:r>
              <a:rPr lang="en-US" sz="1000" dirty="0">
                <a:solidFill>
                  <a:srgbClr val="FFFFFF"/>
                </a:solidFill>
                <a:latin typeface="Trebuchet MS" pitchFamily="34" charset="0"/>
              </a:rPr>
              <a:t>WI </a:t>
            </a:r>
            <a:r>
              <a:rPr lang="en-US" sz="1000" dirty="0" smtClean="0">
                <a:solidFill>
                  <a:srgbClr val="FFFFFF"/>
                </a:solidFill>
                <a:latin typeface="Trebuchet MS" pitchFamily="34" charset="0"/>
              </a:rPr>
              <a:t>53703      </a:t>
            </a:r>
            <a:r>
              <a:rPr lang="en-US" sz="1000" dirty="0">
                <a:solidFill>
                  <a:srgbClr val="FFFFFF"/>
                </a:solidFill>
                <a:latin typeface="Trebuchet MS" pitchFamily="34" charset="0"/>
              </a:rPr>
              <a:t>|      www.vonbriesen.com</a:t>
            </a:r>
          </a:p>
        </p:txBody>
      </p:sp>
      <p:sp>
        <p:nvSpPr>
          <p:cNvPr id="8" name="Line 26"/>
          <p:cNvSpPr>
            <a:spLocks noChangeShapeType="1"/>
          </p:cNvSpPr>
          <p:nvPr/>
        </p:nvSpPr>
        <p:spPr bwMode="auto">
          <a:xfrm>
            <a:off x="2667000" y="6400800"/>
            <a:ext cx="5562600" cy="0"/>
          </a:xfrm>
          <a:prstGeom prst="line">
            <a:avLst/>
          </a:prstGeom>
          <a:noFill/>
          <a:ln w="9525">
            <a:solidFill>
              <a:srgbClr val="FFFFFF"/>
            </a:solidFill>
            <a:round/>
            <a:headEnd/>
            <a:tailEnd/>
          </a:ln>
          <a:effectLst/>
        </p:spPr>
        <p:txBody>
          <a:bodyPr/>
          <a:lstStyle/>
          <a:p>
            <a:pPr>
              <a:defRPr/>
            </a:pPr>
            <a:endParaRPr lang="en-US"/>
          </a:p>
        </p:txBody>
      </p:sp>
      <p:sp>
        <p:nvSpPr>
          <p:cNvPr id="31748" name="Rectangle 4"/>
          <p:cNvSpPr>
            <a:spLocks noGrp="1" noChangeArrowheads="1"/>
          </p:cNvSpPr>
          <p:nvPr>
            <p:ph type="subTitle" idx="1"/>
          </p:nvPr>
        </p:nvSpPr>
        <p:spPr>
          <a:xfrm>
            <a:off x="609600" y="3048000"/>
            <a:ext cx="7772400" cy="2819400"/>
          </a:xfrm>
        </p:spPr>
        <p:txBody>
          <a:bodyPr anchor="ctr" anchorCtr="1"/>
          <a:lstStyle>
            <a:lvl1pPr marL="0" indent="0" algn="ctr">
              <a:buFontTx/>
              <a:buNone/>
              <a:defRPr/>
            </a:lvl1pPr>
          </a:lstStyle>
          <a:p>
            <a:r>
              <a:rPr lang="en-US" smtClean="0"/>
              <a:t>Click to edit Master subtitle style</a:t>
            </a:r>
            <a:endParaRPr lang="en-US"/>
          </a:p>
        </p:txBody>
      </p:sp>
      <p:sp>
        <p:nvSpPr>
          <p:cNvPr id="31747" name="Rectangle 3"/>
          <p:cNvSpPr>
            <a:spLocks noGrp="1" noChangeArrowheads="1"/>
          </p:cNvSpPr>
          <p:nvPr>
            <p:ph type="ctrTitle"/>
          </p:nvPr>
        </p:nvSpPr>
        <p:spPr>
          <a:xfrm>
            <a:off x="609600" y="838200"/>
            <a:ext cx="7772400" cy="2209800"/>
          </a:xfrm>
        </p:spPr>
        <p:txBody>
          <a:bodyPr/>
          <a:lstStyle>
            <a:lvl1pPr>
              <a:defRPr/>
            </a:lvl1pPr>
          </a:lstStyle>
          <a:p>
            <a:r>
              <a:rPr lang="en-US" smtClean="0"/>
              <a:t>Click to edit Master title style</a:t>
            </a:r>
            <a:endParaRPr lang="en-US"/>
          </a:p>
        </p:txBody>
      </p:sp>
    </p:spTree>
  </p:cSld>
  <p:clrMapOvr>
    <a:masterClrMapping/>
  </p:clrMapOvr>
  <p:transition spd="slow"/>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5"/>
          <p:cNvSpPr>
            <a:spLocks noGrp="1"/>
          </p:cNvSpPr>
          <p:nvPr>
            <p:ph type="dt" sz="half" idx="10"/>
          </p:nvPr>
        </p:nvSpPr>
        <p:spPr/>
        <p:txBody>
          <a:bodyPr/>
          <a:lstStyle>
            <a:lvl1pPr>
              <a:defRPr/>
            </a:lvl1pPr>
          </a:lstStyle>
          <a:p>
            <a:pPr>
              <a:defRPr/>
            </a:pPr>
            <a:fld id="{A0CDE8DF-B235-4623-9B8C-ACA259349AD5}" type="datetime1">
              <a:rPr lang="en-US"/>
              <a:pPr>
                <a:defRPr/>
              </a:pPr>
              <a:t>5/21/2015</a:t>
            </a:fld>
            <a:endParaRPr lang="en-US"/>
          </a:p>
        </p:txBody>
      </p:sp>
      <p:sp>
        <p:nvSpPr>
          <p:cNvPr id="5" name="Footer Placeholder 6"/>
          <p:cNvSpPr>
            <a:spLocks noGrp="1"/>
          </p:cNvSpPr>
          <p:nvPr>
            <p:ph type="ftr" sz="quarter" idx="11"/>
          </p:nvPr>
        </p:nvSpPr>
        <p:spPr/>
        <p:txBody>
          <a:bodyPr/>
          <a:lstStyle>
            <a:lvl1pPr>
              <a:defRPr/>
            </a:lvl1pPr>
          </a:lstStyle>
          <a:p>
            <a:pPr>
              <a:defRPr/>
            </a:pPr>
            <a:endParaRPr lang="en-US"/>
          </a:p>
        </p:txBody>
      </p:sp>
      <p:sp>
        <p:nvSpPr>
          <p:cNvPr id="6" name="Slide Number Placeholder 7"/>
          <p:cNvSpPr>
            <a:spLocks noGrp="1"/>
          </p:cNvSpPr>
          <p:nvPr>
            <p:ph type="sldNum" sz="quarter" idx="12"/>
          </p:nvPr>
        </p:nvSpPr>
        <p:spPr/>
        <p:txBody>
          <a:bodyPr/>
          <a:lstStyle>
            <a:lvl1pPr>
              <a:defRPr/>
            </a:lvl1pPr>
          </a:lstStyle>
          <a:p>
            <a:pPr>
              <a:defRPr/>
            </a:pPr>
            <a:fld id="{86E4895E-598F-4D12-B3C4-2EBF4B1ED372}" type="slidenum">
              <a:rPr lang="en-US"/>
              <a:pPr>
                <a:defRPr/>
              </a:pPr>
              <a:t>‹#›</a:t>
            </a:fld>
            <a:endParaRPr lang="en-US"/>
          </a:p>
        </p:txBody>
      </p:sp>
    </p:spTree>
  </p:cSld>
  <p:clrMapOvr>
    <a:masterClrMapping/>
  </p:clrMapOvr>
  <p:transition spd="slow"/>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00850" y="838200"/>
            <a:ext cx="2190750" cy="5029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28600" y="838200"/>
            <a:ext cx="6419850" cy="5029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5"/>
          <p:cNvSpPr>
            <a:spLocks noGrp="1"/>
          </p:cNvSpPr>
          <p:nvPr>
            <p:ph type="dt" sz="half" idx="10"/>
          </p:nvPr>
        </p:nvSpPr>
        <p:spPr/>
        <p:txBody>
          <a:bodyPr/>
          <a:lstStyle>
            <a:lvl1pPr>
              <a:defRPr/>
            </a:lvl1pPr>
          </a:lstStyle>
          <a:p>
            <a:pPr>
              <a:defRPr/>
            </a:pPr>
            <a:fld id="{FD888405-D067-4D67-A823-A667501A5F8E}" type="datetime1">
              <a:rPr lang="en-US"/>
              <a:pPr>
                <a:defRPr/>
              </a:pPr>
              <a:t>5/21/2015</a:t>
            </a:fld>
            <a:endParaRPr lang="en-US"/>
          </a:p>
        </p:txBody>
      </p:sp>
      <p:sp>
        <p:nvSpPr>
          <p:cNvPr id="5" name="Footer Placeholder 6"/>
          <p:cNvSpPr>
            <a:spLocks noGrp="1"/>
          </p:cNvSpPr>
          <p:nvPr>
            <p:ph type="ftr" sz="quarter" idx="11"/>
          </p:nvPr>
        </p:nvSpPr>
        <p:spPr/>
        <p:txBody>
          <a:bodyPr/>
          <a:lstStyle>
            <a:lvl1pPr>
              <a:defRPr/>
            </a:lvl1pPr>
          </a:lstStyle>
          <a:p>
            <a:pPr>
              <a:defRPr/>
            </a:pPr>
            <a:endParaRPr lang="en-US"/>
          </a:p>
        </p:txBody>
      </p:sp>
      <p:sp>
        <p:nvSpPr>
          <p:cNvPr id="6" name="Slide Number Placeholder 7"/>
          <p:cNvSpPr>
            <a:spLocks noGrp="1"/>
          </p:cNvSpPr>
          <p:nvPr>
            <p:ph type="sldNum" sz="quarter" idx="12"/>
          </p:nvPr>
        </p:nvSpPr>
        <p:spPr/>
        <p:txBody>
          <a:bodyPr/>
          <a:lstStyle>
            <a:lvl1pPr>
              <a:defRPr/>
            </a:lvl1pPr>
          </a:lstStyle>
          <a:p>
            <a:pPr>
              <a:defRPr/>
            </a:pPr>
            <a:fld id="{F20D6634-A9AB-4C20-A541-03C0835229FE}" type="slidenum">
              <a:rPr lang="en-US"/>
              <a:pPr>
                <a:defRPr/>
              </a:pPr>
              <a:t>‹#›</a:t>
            </a:fld>
            <a:endParaRPr lang="en-US"/>
          </a:p>
        </p:txBody>
      </p:sp>
    </p:spTree>
  </p:cSld>
  <p:clrMapOvr>
    <a:masterClrMapping/>
  </p:clrMapOvr>
  <p:transition spd="slow"/>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5"/>
          <p:cNvSpPr>
            <a:spLocks noGrp="1"/>
          </p:cNvSpPr>
          <p:nvPr>
            <p:ph type="dt" sz="half" idx="10"/>
          </p:nvPr>
        </p:nvSpPr>
        <p:spPr/>
        <p:txBody>
          <a:bodyPr/>
          <a:lstStyle>
            <a:lvl1pPr>
              <a:defRPr/>
            </a:lvl1pPr>
          </a:lstStyle>
          <a:p>
            <a:pPr>
              <a:defRPr/>
            </a:pPr>
            <a:fld id="{DE341D63-821E-41C3-8A6B-17DFC090C025}" type="datetime1">
              <a:rPr lang="en-US"/>
              <a:pPr>
                <a:defRPr/>
              </a:pPr>
              <a:t>5/21/2015</a:t>
            </a:fld>
            <a:endParaRPr lang="en-US"/>
          </a:p>
        </p:txBody>
      </p:sp>
      <p:sp>
        <p:nvSpPr>
          <p:cNvPr id="5" name="Footer Placeholder 6"/>
          <p:cNvSpPr>
            <a:spLocks noGrp="1"/>
          </p:cNvSpPr>
          <p:nvPr>
            <p:ph type="ftr" sz="quarter" idx="11"/>
          </p:nvPr>
        </p:nvSpPr>
        <p:spPr/>
        <p:txBody>
          <a:bodyPr/>
          <a:lstStyle>
            <a:lvl1pPr>
              <a:defRPr/>
            </a:lvl1pPr>
          </a:lstStyle>
          <a:p>
            <a:pPr>
              <a:defRPr/>
            </a:pPr>
            <a:endParaRPr lang="en-US"/>
          </a:p>
        </p:txBody>
      </p:sp>
      <p:sp>
        <p:nvSpPr>
          <p:cNvPr id="6" name="Slide Number Placeholder 7"/>
          <p:cNvSpPr>
            <a:spLocks noGrp="1"/>
          </p:cNvSpPr>
          <p:nvPr>
            <p:ph type="sldNum" sz="quarter" idx="12"/>
          </p:nvPr>
        </p:nvSpPr>
        <p:spPr/>
        <p:txBody>
          <a:bodyPr/>
          <a:lstStyle>
            <a:lvl1pPr>
              <a:defRPr/>
            </a:lvl1pPr>
          </a:lstStyle>
          <a:p>
            <a:pPr>
              <a:defRPr/>
            </a:pPr>
            <a:fld id="{51277B72-92A5-4EFE-B7B1-691EC02D92B0}" type="slidenum">
              <a:rPr lang="en-US"/>
              <a:pPr>
                <a:defRPr/>
              </a:pPr>
              <a:t>‹#›</a:t>
            </a:fld>
            <a:endParaRPr lang="en-US"/>
          </a:p>
        </p:txBody>
      </p:sp>
    </p:spTree>
  </p:cSld>
  <p:clrMapOvr>
    <a:masterClrMapping/>
  </p:clrMapOvr>
  <p:transition spd="slow"/>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5"/>
          <p:cNvSpPr>
            <a:spLocks noGrp="1"/>
          </p:cNvSpPr>
          <p:nvPr>
            <p:ph type="dt" sz="half" idx="10"/>
          </p:nvPr>
        </p:nvSpPr>
        <p:spPr/>
        <p:txBody>
          <a:bodyPr/>
          <a:lstStyle>
            <a:lvl1pPr>
              <a:defRPr/>
            </a:lvl1pPr>
          </a:lstStyle>
          <a:p>
            <a:pPr>
              <a:defRPr/>
            </a:pPr>
            <a:fld id="{D7DBE967-BE51-48E8-8496-EFC905A17279}" type="datetime1">
              <a:rPr lang="en-US"/>
              <a:pPr>
                <a:defRPr/>
              </a:pPr>
              <a:t>5/21/2015</a:t>
            </a:fld>
            <a:endParaRPr lang="en-US"/>
          </a:p>
        </p:txBody>
      </p:sp>
      <p:sp>
        <p:nvSpPr>
          <p:cNvPr id="5" name="Footer Placeholder 6"/>
          <p:cNvSpPr>
            <a:spLocks noGrp="1"/>
          </p:cNvSpPr>
          <p:nvPr>
            <p:ph type="ftr" sz="quarter" idx="11"/>
          </p:nvPr>
        </p:nvSpPr>
        <p:spPr/>
        <p:txBody>
          <a:bodyPr/>
          <a:lstStyle>
            <a:lvl1pPr>
              <a:defRPr/>
            </a:lvl1pPr>
          </a:lstStyle>
          <a:p>
            <a:pPr>
              <a:defRPr/>
            </a:pPr>
            <a:endParaRPr lang="en-US"/>
          </a:p>
        </p:txBody>
      </p:sp>
      <p:sp>
        <p:nvSpPr>
          <p:cNvPr id="6" name="Slide Number Placeholder 7"/>
          <p:cNvSpPr>
            <a:spLocks noGrp="1"/>
          </p:cNvSpPr>
          <p:nvPr>
            <p:ph type="sldNum" sz="quarter" idx="12"/>
          </p:nvPr>
        </p:nvSpPr>
        <p:spPr/>
        <p:txBody>
          <a:bodyPr/>
          <a:lstStyle>
            <a:lvl1pPr>
              <a:defRPr/>
            </a:lvl1pPr>
          </a:lstStyle>
          <a:p>
            <a:pPr>
              <a:defRPr/>
            </a:pPr>
            <a:fld id="{85D317A7-1A19-49FA-A302-3A3458EC2CCA}" type="slidenum">
              <a:rPr lang="en-US"/>
              <a:pPr>
                <a:defRPr/>
              </a:pPr>
              <a:t>‹#›</a:t>
            </a:fld>
            <a:endParaRPr lang="en-US"/>
          </a:p>
        </p:txBody>
      </p:sp>
    </p:spTree>
  </p:cSld>
  <p:clrMapOvr>
    <a:masterClrMapping/>
  </p:clrMapOvr>
  <p:transition spd="slow"/>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28600" y="1752600"/>
            <a:ext cx="43053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86300" y="1752600"/>
            <a:ext cx="43053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5"/>
          <p:cNvSpPr>
            <a:spLocks noGrp="1"/>
          </p:cNvSpPr>
          <p:nvPr>
            <p:ph type="dt" sz="half" idx="10"/>
          </p:nvPr>
        </p:nvSpPr>
        <p:spPr/>
        <p:txBody>
          <a:bodyPr/>
          <a:lstStyle>
            <a:lvl1pPr>
              <a:defRPr/>
            </a:lvl1pPr>
          </a:lstStyle>
          <a:p>
            <a:pPr>
              <a:defRPr/>
            </a:pPr>
            <a:fld id="{9D6A477C-63A8-4E02-9362-297C79F0066A}" type="datetime1">
              <a:rPr lang="en-US"/>
              <a:pPr>
                <a:defRPr/>
              </a:pPr>
              <a:t>5/21/2015</a:t>
            </a:fld>
            <a:endParaRPr lang="en-US"/>
          </a:p>
        </p:txBody>
      </p:sp>
      <p:sp>
        <p:nvSpPr>
          <p:cNvPr id="6" name="Footer Placeholder 6"/>
          <p:cNvSpPr>
            <a:spLocks noGrp="1"/>
          </p:cNvSpPr>
          <p:nvPr>
            <p:ph type="ftr" sz="quarter" idx="11"/>
          </p:nvPr>
        </p:nvSpPr>
        <p:spPr/>
        <p:txBody>
          <a:bodyPr/>
          <a:lstStyle>
            <a:lvl1pPr>
              <a:defRPr/>
            </a:lvl1pPr>
          </a:lstStyle>
          <a:p>
            <a:pPr>
              <a:defRPr/>
            </a:pPr>
            <a:endParaRPr lang="en-US"/>
          </a:p>
        </p:txBody>
      </p:sp>
      <p:sp>
        <p:nvSpPr>
          <p:cNvPr id="7" name="Slide Number Placeholder 7"/>
          <p:cNvSpPr>
            <a:spLocks noGrp="1"/>
          </p:cNvSpPr>
          <p:nvPr>
            <p:ph type="sldNum" sz="quarter" idx="12"/>
          </p:nvPr>
        </p:nvSpPr>
        <p:spPr/>
        <p:txBody>
          <a:bodyPr/>
          <a:lstStyle>
            <a:lvl1pPr>
              <a:defRPr/>
            </a:lvl1pPr>
          </a:lstStyle>
          <a:p>
            <a:pPr>
              <a:defRPr/>
            </a:pPr>
            <a:fld id="{37045E7E-F067-48EA-BA4E-DBB774419E98}" type="slidenum">
              <a:rPr lang="en-US"/>
              <a:pPr>
                <a:defRPr/>
              </a:pPr>
              <a:t>‹#›</a:t>
            </a:fld>
            <a:endParaRPr lang="en-US"/>
          </a:p>
        </p:txBody>
      </p:sp>
    </p:spTree>
  </p:cSld>
  <p:clrMapOvr>
    <a:masterClrMapping/>
  </p:clrMapOvr>
  <p:transition spd="slow"/>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5"/>
          <p:cNvSpPr>
            <a:spLocks noGrp="1"/>
          </p:cNvSpPr>
          <p:nvPr>
            <p:ph type="dt" sz="half" idx="10"/>
          </p:nvPr>
        </p:nvSpPr>
        <p:spPr/>
        <p:txBody>
          <a:bodyPr/>
          <a:lstStyle>
            <a:lvl1pPr>
              <a:defRPr/>
            </a:lvl1pPr>
          </a:lstStyle>
          <a:p>
            <a:pPr>
              <a:defRPr/>
            </a:pPr>
            <a:fld id="{836A3E9C-FB9A-4906-A98F-1B77AD6B6303}" type="datetime1">
              <a:rPr lang="en-US"/>
              <a:pPr>
                <a:defRPr/>
              </a:pPr>
              <a:t>5/21/2015</a:t>
            </a:fld>
            <a:endParaRPr lang="en-US"/>
          </a:p>
        </p:txBody>
      </p:sp>
      <p:sp>
        <p:nvSpPr>
          <p:cNvPr id="8" name="Footer Placeholder 6"/>
          <p:cNvSpPr>
            <a:spLocks noGrp="1"/>
          </p:cNvSpPr>
          <p:nvPr>
            <p:ph type="ftr" sz="quarter" idx="11"/>
          </p:nvPr>
        </p:nvSpPr>
        <p:spPr/>
        <p:txBody>
          <a:bodyPr/>
          <a:lstStyle>
            <a:lvl1pPr>
              <a:defRPr/>
            </a:lvl1pPr>
          </a:lstStyle>
          <a:p>
            <a:pPr>
              <a:defRPr/>
            </a:pPr>
            <a:endParaRPr lang="en-US"/>
          </a:p>
        </p:txBody>
      </p:sp>
      <p:sp>
        <p:nvSpPr>
          <p:cNvPr id="9" name="Slide Number Placeholder 7"/>
          <p:cNvSpPr>
            <a:spLocks noGrp="1"/>
          </p:cNvSpPr>
          <p:nvPr>
            <p:ph type="sldNum" sz="quarter" idx="12"/>
          </p:nvPr>
        </p:nvSpPr>
        <p:spPr/>
        <p:txBody>
          <a:bodyPr/>
          <a:lstStyle>
            <a:lvl1pPr>
              <a:defRPr/>
            </a:lvl1pPr>
          </a:lstStyle>
          <a:p>
            <a:pPr>
              <a:defRPr/>
            </a:pPr>
            <a:fld id="{06F63642-5C78-4D68-823E-7C56025B8613}" type="slidenum">
              <a:rPr lang="en-US"/>
              <a:pPr>
                <a:defRPr/>
              </a:pPr>
              <a:t>‹#›</a:t>
            </a:fld>
            <a:endParaRPr lang="en-US"/>
          </a:p>
        </p:txBody>
      </p:sp>
    </p:spTree>
  </p:cSld>
  <p:clrMapOvr>
    <a:masterClrMapping/>
  </p:clrMapOvr>
  <p:transition spd="slow"/>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5"/>
          <p:cNvSpPr>
            <a:spLocks noGrp="1"/>
          </p:cNvSpPr>
          <p:nvPr>
            <p:ph type="dt" sz="half" idx="10"/>
          </p:nvPr>
        </p:nvSpPr>
        <p:spPr/>
        <p:txBody>
          <a:bodyPr/>
          <a:lstStyle>
            <a:lvl1pPr>
              <a:defRPr/>
            </a:lvl1pPr>
          </a:lstStyle>
          <a:p>
            <a:pPr>
              <a:defRPr/>
            </a:pPr>
            <a:fld id="{A474DDE1-C8A5-4CEE-AD60-7AE86A55E8AA}" type="datetime1">
              <a:rPr lang="en-US"/>
              <a:pPr>
                <a:defRPr/>
              </a:pPr>
              <a:t>5/21/2015</a:t>
            </a:fld>
            <a:endParaRPr lang="en-US"/>
          </a:p>
        </p:txBody>
      </p:sp>
      <p:sp>
        <p:nvSpPr>
          <p:cNvPr id="4" name="Footer Placeholder 6"/>
          <p:cNvSpPr>
            <a:spLocks noGrp="1"/>
          </p:cNvSpPr>
          <p:nvPr>
            <p:ph type="ftr" sz="quarter" idx="11"/>
          </p:nvPr>
        </p:nvSpPr>
        <p:spPr/>
        <p:txBody>
          <a:bodyPr/>
          <a:lstStyle>
            <a:lvl1pPr>
              <a:defRPr/>
            </a:lvl1pPr>
          </a:lstStyle>
          <a:p>
            <a:pPr>
              <a:defRPr/>
            </a:pPr>
            <a:endParaRPr lang="en-US"/>
          </a:p>
        </p:txBody>
      </p:sp>
      <p:sp>
        <p:nvSpPr>
          <p:cNvPr id="5" name="Slide Number Placeholder 7"/>
          <p:cNvSpPr>
            <a:spLocks noGrp="1"/>
          </p:cNvSpPr>
          <p:nvPr>
            <p:ph type="sldNum" sz="quarter" idx="12"/>
          </p:nvPr>
        </p:nvSpPr>
        <p:spPr/>
        <p:txBody>
          <a:bodyPr/>
          <a:lstStyle>
            <a:lvl1pPr>
              <a:defRPr/>
            </a:lvl1pPr>
          </a:lstStyle>
          <a:p>
            <a:pPr>
              <a:defRPr/>
            </a:pPr>
            <a:fld id="{B2CB2C93-102B-41F3-BDF8-BE5AD36A0DB3}" type="slidenum">
              <a:rPr lang="en-US"/>
              <a:pPr>
                <a:defRPr/>
              </a:pPr>
              <a:t>‹#›</a:t>
            </a:fld>
            <a:endParaRPr lang="en-US"/>
          </a:p>
        </p:txBody>
      </p:sp>
    </p:spTree>
  </p:cSld>
  <p:clrMapOvr>
    <a:masterClrMapping/>
  </p:clrMapOvr>
  <p:transition spd="slow"/>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5"/>
          <p:cNvSpPr>
            <a:spLocks noGrp="1"/>
          </p:cNvSpPr>
          <p:nvPr>
            <p:ph type="dt" sz="half" idx="10"/>
          </p:nvPr>
        </p:nvSpPr>
        <p:spPr/>
        <p:txBody>
          <a:bodyPr/>
          <a:lstStyle>
            <a:lvl1pPr>
              <a:defRPr/>
            </a:lvl1pPr>
          </a:lstStyle>
          <a:p>
            <a:pPr>
              <a:defRPr/>
            </a:pPr>
            <a:fld id="{06CB2668-AF35-42A3-8D2C-EDEE2CDD40B3}" type="datetime1">
              <a:rPr lang="en-US"/>
              <a:pPr>
                <a:defRPr/>
              </a:pPr>
              <a:t>5/21/2015</a:t>
            </a:fld>
            <a:endParaRPr lang="en-US"/>
          </a:p>
        </p:txBody>
      </p:sp>
      <p:sp>
        <p:nvSpPr>
          <p:cNvPr id="3" name="Footer Placeholder 6"/>
          <p:cNvSpPr>
            <a:spLocks noGrp="1"/>
          </p:cNvSpPr>
          <p:nvPr>
            <p:ph type="ftr" sz="quarter" idx="11"/>
          </p:nvPr>
        </p:nvSpPr>
        <p:spPr/>
        <p:txBody>
          <a:bodyPr/>
          <a:lstStyle>
            <a:lvl1pPr>
              <a:defRPr/>
            </a:lvl1pPr>
          </a:lstStyle>
          <a:p>
            <a:pPr>
              <a:defRPr/>
            </a:pPr>
            <a:endParaRPr lang="en-US"/>
          </a:p>
        </p:txBody>
      </p:sp>
      <p:sp>
        <p:nvSpPr>
          <p:cNvPr id="4" name="Slide Number Placeholder 7"/>
          <p:cNvSpPr>
            <a:spLocks noGrp="1"/>
          </p:cNvSpPr>
          <p:nvPr>
            <p:ph type="sldNum" sz="quarter" idx="12"/>
          </p:nvPr>
        </p:nvSpPr>
        <p:spPr/>
        <p:txBody>
          <a:bodyPr/>
          <a:lstStyle>
            <a:lvl1pPr>
              <a:defRPr/>
            </a:lvl1pPr>
          </a:lstStyle>
          <a:p>
            <a:pPr>
              <a:defRPr/>
            </a:pPr>
            <a:fld id="{A7425068-1FFF-40CA-8CD6-8CB46C91340C}" type="slidenum">
              <a:rPr lang="en-US"/>
              <a:pPr>
                <a:defRPr/>
              </a:pPr>
              <a:t>‹#›</a:t>
            </a:fld>
            <a:endParaRPr lang="en-US"/>
          </a:p>
        </p:txBody>
      </p:sp>
    </p:spTree>
  </p:cSld>
  <p:clrMapOvr>
    <a:masterClrMapping/>
  </p:clrMapOvr>
  <p:transition spd="slow"/>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5"/>
          <p:cNvSpPr>
            <a:spLocks noGrp="1"/>
          </p:cNvSpPr>
          <p:nvPr>
            <p:ph type="dt" sz="half" idx="10"/>
          </p:nvPr>
        </p:nvSpPr>
        <p:spPr/>
        <p:txBody>
          <a:bodyPr/>
          <a:lstStyle>
            <a:lvl1pPr>
              <a:defRPr/>
            </a:lvl1pPr>
          </a:lstStyle>
          <a:p>
            <a:pPr>
              <a:defRPr/>
            </a:pPr>
            <a:fld id="{BF3A3675-93AC-4A04-9B87-9D40F1BC1DF8}" type="datetime1">
              <a:rPr lang="en-US"/>
              <a:pPr>
                <a:defRPr/>
              </a:pPr>
              <a:t>5/21/2015</a:t>
            </a:fld>
            <a:endParaRPr lang="en-US"/>
          </a:p>
        </p:txBody>
      </p:sp>
      <p:sp>
        <p:nvSpPr>
          <p:cNvPr id="6" name="Footer Placeholder 6"/>
          <p:cNvSpPr>
            <a:spLocks noGrp="1"/>
          </p:cNvSpPr>
          <p:nvPr>
            <p:ph type="ftr" sz="quarter" idx="11"/>
          </p:nvPr>
        </p:nvSpPr>
        <p:spPr/>
        <p:txBody>
          <a:bodyPr/>
          <a:lstStyle>
            <a:lvl1pPr>
              <a:defRPr/>
            </a:lvl1pPr>
          </a:lstStyle>
          <a:p>
            <a:pPr>
              <a:defRPr/>
            </a:pPr>
            <a:endParaRPr lang="en-US"/>
          </a:p>
        </p:txBody>
      </p:sp>
      <p:sp>
        <p:nvSpPr>
          <p:cNvPr id="7" name="Slide Number Placeholder 7"/>
          <p:cNvSpPr>
            <a:spLocks noGrp="1"/>
          </p:cNvSpPr>
          <p:nvPr>
            <p:ph type="sldNum" sz="quarter" idx="12"/>
          </p:nvPr>
        </p:nvSpPr>
        <p:spPr/>
        <p:txBody>
          <a:bodyPr/>
          <a:lstStyle>
            <a:lvl1pPr>
              <a:defRPr/>
            </a:lvl1pPr>
          </a:lstStyle>
          <a:p>
            <a:pPr>
              <a:defRPr/>
            </a:pPr>
            <a:fld id="{46D3917F-B85A-4080-8496-C70F17D9B6D6}" type="slidenum">
              <a:rPr lang="en-US"/>
              <a:pPr>
                <a:defRPr/>
              </a:pPr>
              <a:t>‹#›</a:t>
            </a:fld>
            <a:endParaRPr lang="en-US"/>
          </a:p>
        </p:txBody>
      </p:sp>
    </p:spTree>
  </p:cSld>
  <p:clrMapOvr>
    <a:masterClrMapping/>
  </p:clrMapOvr>
  <p:transition spd="slow"/>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5"/>
          <p:cNvSpPr>
            <a:spLocks noGrp="1"/>
          </p:cNvSpPr>
          <p:nvPr>
            <p:ph type="dt" sz="half" idx="10"/>
          </p:nvPr>
        </p:nvSpPr>
        <p:spPr/>
        <p:txBody>
          <a:bodyPr/>
          <a:lstStyle>
            <a:lvl1pPr>
              <a:defRPr/>
            </a:lvl1pPr>
          </a:lstStyle>
          <a:p>
            <a:pPr>
              <a:defRPr/>
            </a:pPr>
            <a:fld id="{AB1D0769-355C-41F3-8801-8BD4BB2F53C9}" type="datetime1">
              <a:rPr lang="en-US"/>
              <a:pPr>
                <a:defRPr/>
              </a:pPr>
              <a:t>5/21/2015</a:t>
            </a:fld>
            <a:endParaRPr lang="en-US"/>
          </a:p>
        </p:txBody>
      </p:sp>
      <p:sp>
        <p:nvSpPr>
          <p:cNvPr id="6" name="Footer Placeholder 6"/>
          <p:cNvSpPr>
            <a:spLocks noGrp="1"/>
          </p:cNvSpPr>
          <p:nvPr>
            <p:ph type="ftr" sz="quarter" idx="11"/>
          </p:nvPr>
        </p:nvSpPr>
        <p:spPr/>
        <p:txBody>
          <a:bodyPr/>
          <a:lstStyle>
            <a:lvl1pPr>
              <a:defRPr/>
            </a:lvl1pPr>
          </a:lstStyle>
          <a:p>
            <a:pPr>
              <a:defRPr/>
            </a:pPr>
            <a:endParaRPr lang="en-US"/>
          </a:p>
        </p:txBody>
      </p:sp>
      <p:sp>
        <p:nvSpPr>
          <p:cNvPr id="7" name="Slide Number Placeholder 7"/>
          <p:cNvSpPr>
            <a:spLocks noGrp="1"/>
          </p:cNvSpPr>
          <p:nvPr>
            <p:ph type="sldNum" sz="quarter" idx="12"/>
          </p:nvPr>
        </p:nvSpPr>
        <p:spPr/>
        <p:txBody>
          <a:bodyPr/>
          <a:lstStyle>
            <a:lvl1pPr>
              <a:defRPr/>
            </a:lvl1pPr>
          </a:lstStyle>
          <a:p>
            <a:pPr>
              <a:defRPr/>
            </a:pPr>
            <a:fld id="{68A2AFC3-BD35-4410-AFE5-A8AD4A0EFE2C}" type="slidenum">
              <a:rPr lang="en-US"/>
              <a:pPr>
                <a:defRPr/>
              </a:pPr>
              <a:t>‹#›</a:t>
            </a:fld>
            <a:endParaRPr lang="en-US"/>
          </a:p>
        </p:txBody>
      </p:sp>
    </p:spTree>
  </p:cSld>
  <p:clrMapOvr>
    <a:masterClrMapping/>
  </p:clrMapOvr>
  <p:transition spd="slow"/>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41" name="Rectangle 17"/>
          <p:cNvSpPr>
            <a:spLocks noChangeArrowheads="1"/>
          </p:cNvSpPr>
          <p:nvPr/>
        </p:nvSpPr>
        <p:spPr bwMode="auto">
          <a:xfrm>
            <a:off x="0" y="6019800"/>
            <a:ext cx="9144000" cy="838200"/>
          </a:xfrm>
          <a:prstGeom prst="rect">
            <a:avLst/>
          </a:prstGeom>
          <a:solidFill>
            <a:srgbClr val="808080"/>
          </a:solidFill>
          <a:ln w="9525">
            <a:noFill/>
            <a:miter lim="800000"/>
            <a:headEnd/>
            <a:tailEnd/>
          </a:ln>
          <a:effectLst/>
        </p:spPr>
        <p:txBody>
          <a:bodyPr wrap="none" anchor="ctr"/>
          <a:lstStyle/>
          <a:p>
            <a:pPr>
              <a:defRPr/>
            </a:pPr>
            <a:endParaRPr lang="en-US">
              <a:solidFill>
                <a:schemeClr val="bg1">
                  <a:lumMod val="20000"/>
                  <a:lumOff val="80000"/>
                </a:schemeClr>
              </a:solidFill>
            </a:endParaRPr>
          </a:p>
        </p:txBody>
      </p:sp>
      <p:sp>
        <p:nvSpPr>
          <p:cNvPr id="1027" name="Rectangle 2"/>
          <p:cNvSpPr>
            <a:spLocks noGrp="1" noChangeArrowheads="1"/>
          </p:cNvSpPr>
          <p:nvPr>
            <p:ph type="title"/>
          </p:nvPr>
        </p:nvSpPr>
        <p:spPr bwMode="auto">
          <a:xfrm>
            <a:off x="228600" y="838200"/>
            <a:ext cx="8686800" cy="762000"/>
          </a:xfrm>
          <a:prstGeom prst="rect">
            <a:avLst/>
          </a:prstGeom>
          <a:solidFill>
            <a:srgbClr val="FFFFFF"/>
          </a:solidFill>
          <a:ln w="9525">
            <a:noFill/>
            <a:miter lim="800000"/>
            <a:headEnd/>
            <a:tailEnd/>
          </a:ln>
        </p:spPr>
        <p:txBody>
          <a:bodyPr vert="horz" wrap="square" lIns="182880" tIns="45720" rIns="182880" bIns="45720" numCol="1" anchor="ctr" anchorCtr="0" compatLnSpc="1">
            <a:prstTxWarp prst="textNoShape">
              <a:avLst/>
            </a:prstTxWarp>
          </a:bodyPr>
          <a:lstStyle/>
          <a:p>
            <a:pPr lvl="0"/>
            <a:r>
              <a:rPr lang="en-US" smtClean="0"/>
              <a:t>Click to edit Master title style</a:t>
            </a:r>
          </a:p>
        </p:txBody>
      </p:sp>
      <p:sp>
        <p:nvSpPr>
          <p:cNvPr id="1028" name="Rectangle 3"/>
          <p:cNvSpPr>
            <a:spLocks noGrp="1" noChangeArrowheads="1"/>
          </p:cNvSpPr>
          <p:nvPr>
            <p:ph type="body" idx="1"/>
          </p:nvPr>
        </p:nvSpPr>
        <p:spPr bwMode="auto">
          <a:xfrm>
            <a:off x="228600" y="1752600"/>
            <a:ext cx="8763000" cy="4114800"/>
          </a:xfrm>
          <a:prstGeom prst="rect">
            <a:avLst/>
          </a:prstGeom>
          <a:solidFill>
            <a:srgbClr val="FFFFFF"/>
          </a:solidFill>
          <a:ln w="9525">
            <a:noFill/>
            <a:miter lim="800000"/>
            <a:headEnd/>
            <a:tailEnd/>
          </a:ln>
        </p:spPr>
        <p:txBody>
          <a:bodyPr vert="horz" wrap="square" lIns="182880" tIns="45720" rIns="18288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0" name="Rectangle 16"/>
          <p:cNvSpPr>
            <a:spLocks noChangeArrowheads="1"/>
          </p:cNvSpPr>
          <p:nvPr/>
        </p:nvSpPr>
        <p:spPr bwMode="auto">
          <a:xfrm>
            <a:off x="0" y="0"/>
            <a:ext cx="9144000" cy="685800"/>
          </a:xfrm>
          <a:prstGeom prst="rect">
            <a:avLst/>
          </a:prstGeom>
          <a:solidFill>
            <a:srgbClr val="B2B2B2"/>
          </a:solidFill>
          <a:ln w="9525">
            <a:noFill/>
            <a:miter lim="800000"/>
            <a:headEnd/>
            <a:tailEnd/>
          </a:ln>
          <a:effectLst/>
        </p:spPr>
        <p:txBody>
          <a:bodyPr wrap="none" anchor="ctr"/>
          <a:lstStyle/>
          <a:p>
            <a:pPr>
              <a:defRPr/>
            </a:pPr>
            <a:endParaRPr lang="en-US"/>
          </a:p>
        </p:txBody>
      </p:sp>
      <p:sp>
        <p:nvSpPr>
          <p:cNvPr id="6" name="Date Placeholder 5"/>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smtClean="0">
                <a:solidFill>
                  <a:schemeClr val="bg1">
                    <a:lumMod val="20000"/>
                    <a:lumOff val="80000"/>
                  </a:schemeClr>
                </a:solidFill>
              </a:defRPr>
            </a:lvl1pPr>
          </a:lstStyle>
          <a:p>
            <a:pPr>
              <a:defRPr/>
            </a:pPr>
            <a:fld id="{6CDE655E-5C8B-48E4-899A-0E1C6C017C3F}" type="datetime1">
              <a:rPr lang="en-US"/>
              <a:pPr>
                <a:defRPr/>
              </a:pPr>
              <a:t>5/21/2015</a:t>
            </a:fld>
            <a:endParaRPr lang="en-US"/>
          </a:p>
        </p:txBody>
      </p:sp>
      <p:sp>
        <p:nvSpPr>
          <p:cNvPr id="7" name="Footer Placeholder 6"/>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smtClean="0">
                <a:solidFill>
                  <a:schemeClr val="bg1">
                    <a:lumMod val="20000"/>
                    <a:lumOff val="80000"/>
                  </a:schemeClr>
                </a:solidFill>
              </a:defRPr>
            </a:lvl1pPr>
          </a:lstStyle>
          <a:p>
            <a:pPr>
              <a:defRPr/>
            </a:pPr>
            <a:endParaRPr lang="en-US"/>
          </a:p>
        </p:txBody>
      </p:sp>
      <p:sp>
        <p:nvSpPr>
          <p:cNvPr id="8" name="Slide Number Placeholder 7"/>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bg1">
                    <a:lumMod val="20000"/>
                    <a:lumOff val="80000"/>
                  </a:schemeClr>
                </a:solidFill>
              </a:defRPr>
            </a:lvl1pPr>
          </a:lstStyle>
          <a:p>
            <a:pPr>
              <a:defRPr/>
            </a:pPr>
            <a:fld id="{929755B2-AD0A-43B5-9B10-E1AF6AED53A0}"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ransition spd="slow"/>
  <p:hf hdr="0" ftr="0" dt="0"/>
  <p:txStyles>
    <p:titleStyle>
      <a:lvl1pPr algn="ctr" rtl="0" eaLnBrk="1" fontAlgn="base" hangingPunct="1">
        <a:spcBef>
          <a:spcPct val="0"/>
        </a:spcBef>
        <a:spcAft>
          <a:spcPct val="0"/>
        </a:spcAft>
        <a:defRPr sz="4400">
          <a:solidFill>
            <a:srgbClr val="D4782C"/>
          </a:solidFill>
          <a:latin typeface="+mj-lt"/>
          <a:ea typeface="+mj-ea"/>
          <a:cs typeface="+mj-cs"/>
        </a:defRPr>
      </a:lvl1pPr>
      <a:lvl2pPr algn="ctr" rtl="0" eaLnBrk="1" fontAlgn="base" hangingPunct="1">
        <a:spcBef>
          <a:spcPct val="0"/>
        </a:spcBef>
        <a:spcAft>
          <a:spcPct val="0"/>
        </a:spcAft>
        <a:defRPr sz="4400">
          <a:solidFill>
            <a:srgbClr val="D4782C"/>
          </a:solidFill>
          <a:latin typeface="Trebuchet MS" pitchFamily="34" charset="0"/>
        </a:defRPr>
      </a:lvl2pPr>
      <a:lvl3pPr algn="ctr" rtl="0" eaLnBrk="1" fontAlgn="base" hangingPunct="1">
        <a:spcBef>
          <a:spcPct val="0"/>
        </a:spcBef>
        <a:spcAft>
          <a:spcPct val="0"/>
        </a:spcAft>
        <a:defRPr sz="4400">
          <a:solidFill>
            <a:srgbClr val="D4782C"/>
          </a:solidFill>
          <a:latin typeface="Trebuchet MS" pitchFamily="34" charset="0"/>
        </a:defRPr>
      </a:lvl3pPr>
      <a:lvl4pPr algn="ctr" rtl="0" eaLnBrk="1" fontAlgn="base" hangingPunct="1">
        <a:spcBef>
          <a:spcPct val="0"/>
        </a:spcBef>
        <a:spcAft>
          <a:spcPct val="0"/>
        </a:spcAft>
        <a:defRPr sz="4400">
          <a:solidFill>
            <a:srgbClr val="D4782C"/>
          </a:solidFill>
          <a:latin typeface="Trebuchet MS" pitchFamily="34" charset="0"/>
        </a:defRPr>
      </a:lvl4pPr>
      <a:lvl5pPr algn="ctr" rtl="0" eaLnBrk="1" fontAlgn="base" hangingPunct="1">
        <a:spcBef>
          <a:spcPct val="0"/>
        </a:spcBef>
        <a:spcAft>
          <a:spcPct val="0"/>
        </a:spcAft>
        <a:defRPr sz="4400">
          <a:solidFill>
            <a:srgbClr val="D4782C"/>
          </a:solidFill>
          <a:latin typeface="Trebuchet MS" pitchFamily="34" charset="0"/>
        </a:defRPr>
      </a:lvl5pPr>
      <a:lvl6pPr marL="457200" algn="ctr" rtl="0" eaLnBrk="1" fontAlgn="base" hangingPunct="1">
        <a:spcBef>
          <a:spcPct val="0"/>
        </a:spcBef>
        <a:spcAft>
          <a:spcPct val="0"/>
        </a:spcAft>
        <a:defRPr sz="4400">
          <a:solidFill>
            <a:srgbClr val="D4782C"/>
          </a:solidFill>
          <a:latin typeface="Trebuchet MS" pitchFamily="34" charset="0"/>
        </a:defRPr>
      </a:lvl6pPr>
      <a:lvl7pPr marL="914400" algn="ctr" rtl="0" eaLnBrk="1" fontAlgn="base" hangingPunct="1">
        <a:spcBef>
          <a:spcPct val="0"/>
        </a:spcBef>
        <a:spcAft>
          <a:spcPct val="0"/>
        </a:spcAft>
        <a:defRPr sz="4400">
          <a:solidFill>
            <a:srgbClr val="D4782C"/>
          </a:solidFill>
          <a:latin typeface="Trebuchet MS" pitchFamily="34" charset="0"/>
        </a:defRPr>
      </a:lvl7pPr>
      <a:lvl8pPr marL="1371600" algn="ctr" rtl="0" eaLnBrk="1" fontAlgn="base" hangingPunct="1">
        <a:spcBef>
          <a:spcPct val="0"/>
        </a:spcBef>
        <a:spcAft>
          <a:spcPct val="0"/>
        </a:spcAft>
        <a:defRPr sz="4400">
          <a:solidFill>
            <a:srgbClr val="D4782C"/>
          </a:solidFill>
          <a:latin typeface="Trebuchet MS" pitchFamily="34" charset="0"/>
        </a:defRPr>
      </a:lvl8pPr>
      <a:lvl9pPr marL="1828800" algn="ctr" rtl="0" eaLnBrk="1" fontAlgn="base" hangingPunct="1">
        <a:spcBef>
          <a:spcPct val="0"/>
        </a:spcBef>
        <a:spcAft>
          <a:spcPct val="0"/>
        </a:spcAft>
        <a:defRPr sz="4400">
          <a:solidFill>
            <a:srgbClr val="D4782C"/>
          </a:solidFill>
          <a:latin typeface="Trebuchet MS" pitchFamily="34" charset="0"/>
        </a:defRPr>
      </a:lvl9pPr>
    </p:titleStyle>
    <p:bodyStyle>
      <a:lvl1pPr marL="342900" indent="-342900" algn="l" rtl="0" eaLnBrk="1" fontAlgn="base" hangingPunct="1">
        <a:spcBef>
          <a:spcPct val="5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50000"/>
        </a:spcBef>
        <a:spcAft>
          <a:spcPct val="0"/>
        </a:spcAft>
        <a:buChar char="–"/>
        <a:defRPr sz="2800">
          <a:solidFill>
            <a:schemeClr val="tx1"/>
          </a:solidFill>
          <a:latin typeface="+mn-lt"/>
        </a:defRPr>
      </a:lvl2pPr>
      <a:lvl3pPr marL="1143000" indent="-228600" algn="l" rtl="0" eaLnBrk="1" fontAlgn="base" hangingPunct="1">
        <a:spcBef>
          <a:spcPct val="50000"/>
        </a:spcBef>
        <a:spcAft>
          <a:spcPct val="0"/>
        </a:spcAft>
        <a:buChar char="•"/>
        <a:defRPr sz="2400">
          <a:solidFill>
            <a:schemeClr val="tx1"/>
          </a:solidFill>
          <a:latin typeface="+mn-lt"/>
        </a:defRPr>
      </a:lvl3pPr>
      <a:lvl4pPr marL="1600200" indent="-228600" algn="l" rtl="0" eaLnBrk="1" fontAlgn="base" hangingPunct="1">
        <a:spcBef>
          <a:spcPct val="50000"/>
        </a:spcBef>
        <a:spcAft>
          <a:spcPct val="0"/>
        </a:spcAft>
        <a:buChar char="–"/>
        <a:defRPr sz="2000">
          <a:solidFill>
            <a:schemeClr val="tx1"/>
          </a:solidFill>
          <a:latin typeface="+mn-lt"/>
        </a:defRPr>
      </a:lvl4pPr>
      <a:lvl5pPr marL="2057400" indent="-228600" algn="l" rtl="0" eaLnBrk="1" fontAlgn="base" hangingPunct="1">
        <a:spcBef>
          <a:spcPct val="50000"/>
        </a:spcBef>
        <a:spcAft>
          <a:spcPct val="0"/>
        </a:spcAft>
        <a:buChar char="»"/>
        <a:defRPr sz="2000">
          <a:solidFill>
            <a:schemeClr val="tx1"/>
          </a:solidFill>
          <a:latin typeface="+mn-lt"/>
        </a:defRPr>
      </a:lvl5pPr>
      <a:lvl6pPr marL="2514600" indent="-228600" algn="l" rtl="0" eaLnBrk="1" fontAlgn="base" hangingPunct="1">
        <a:spcBef>
          <a:spcPct val="50000"/>
        </a:spcBef>
        <a:spcAft>
          <a:spcPct val="0"/>
        </a:spcAft>
        <a:buChar char="»"/>
        <a:defRPr sz="2000">
          <a:solidFill>
            <a:schemeClr val="tx1"/>
          </a:solidFill>
          <a:latin typeface="+mn-lt"/>
        </a:defRPr>
      </a:lvl6pPr>
      <a:lvl7pPr marL="2971800" indent="-228600" algn="l" rtl="0" eaLnBrk="1" fontAlgn="base" hangingPunct="1">
        <a:spcBef>
          <a:spcPct val="50000"/>
        </a:spcBef>
        <a:spcAft>
          <a:spcPct val="0"/>
        </a:spcAft>
        <a:buChar char="»"/>
        <a:defRPr sz="2000">
          <a:solidFill>
            <a:schemeClr val="tx1"/>
          </a:solidFill>
          <a:latin typeface="+mn-lt"/>
        </a:defRPr>
      </a:lvl7pPr>
      <a:lvl8pPr marL="3429000" indent="-228600" algn="l" rtl="0" eaLnBrk="1" fontAlgn="base" hangingPunct="1">
        <a:spcBef>
          <a:spcPct val="50000"/>
        </a:spcBef>
        <a:spcAft>
          <a:spcPct val="0"/>
        </a:spcAft>
        <a:buChar char="»"/>
        <a:defRPr sz="2000">
          <a:solidFill>
            <a:schemeClr val="tx1"/>
          </a:solidFill>
          <a:latin typeface="+mn-lt"/>
        </a:defRPr>
      </a:lvl8pPr>
      <a:lvl9pPr marL="3886200" indent="-228600" algn="l" rtl="0" eaLnBrk="1" fontAlgn="base" hangingPunct="1">
        <a:spcBef>
          <a:spcPct val="5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4953000"/>
          </a:xfrm>
        </p:spPr>
        <p:txBody>
          <a:bodyPr/>
          <a:lstStyle/>
          <a:p>
            <a:r>
              <a:rPr lang="en-US" sz="5400" dirty="0"/>
              <a:t>Recovering Reasonable Attorney’s Fees in Right </a:t>
            </a:r>
            <a:r>
              <a:rPr lang="en-US" sz="5400" dirty="0" smtClean="0"/>
              <a:t/>
            </a:r>
            <a:br>
              <a:rPr lang="en-US" sz="5400" dirty="0" smtClean="0"/>
            </a:br>
            <a:r>
              <a:rPr lang="en-US" sz="5400" dirty="0" smtClean="0"/>
              <a:t>to </a:t>
            </a:r>
            <a:r>
              <a:rPr lang="en-US" sz="5400" dirty="0"/>
              <a:t>Take Actions</a:t>
            </a: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1</a:t>
            </a:fld>
            <a:endParaRPr lang="en-US"/>
          </a:p>
        </p:txBody>
      </p:sp>
    </p:spTree>
    <p:extLst>
      <p:ext uri="{BB962C8B-B14F-4D97-AF65-F5344CB8AC3E}">
        <p14:creationId xmlns:p14="http://schemas.microsoft.com/office/powerpoint/2010/main" val="2957151138"/>
      </p:ext>
    </p:extLst>
  </p:cSld>
  <p:clrMapOvr>
    <a:masterClrMapping/>
  </p:clrMapOvr>
  <p:transition spd="slow"/>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5105400"/>
          </a:xfrm>
        </p:spPr>
        <p:txBody>
          <a:bodyPr/>
          <a:lstStyle/>
          <a:p>
            <a:pPr algn="l"/>
            <a:r>
              <a:rPr lang="en-US" sz="1200" dirty="0" smtClean="0">
                <a:solidFill>
                  <a:schemeClr val="tx2"/>
                </a:solidFill>
              </a:rPr>
              <a:t>Discussion of Reasonableness of Fees and Discretion of trial court:</a:t>
            </a:r>
            <a:br>
              <a:rPr lang="en-US" sz="1200" dirty="0" smtClean="0">
                <a:solidFill>
                  <a:schemeClr val="tx2"/>
                </a:solidFill>
              </a:rPr>
            </a:br>
            <a:r>
              <a:rPr lang="en-US" sz="1200" dirty="0">
                <a:solidFill>
                  <a:schemeClr val="tx2"/>
                </a:solidFill>
              </a:rPr>
              <a:t/>
            </a:r>
            <a:br>
              <a:rPr lang="en-US" sz="1200" dirty="0">
                <a:solidFill>
                  <a:schemeClr val="tx2"/>
                </a:solidFill>
              </a:rPr>
            </a:br>
            <a:r>
              <a:rPr lang="en-US" sz="1200" dirty="0" smtClean="0">
                <a:solidFill>
                  <a:schemeClr val="tx2"/>
                </a:solidFill>
              </a:rPr>
              <a:t>“WERE </a:t>
            </a:r>
            <a:r>
              <a:rPr lang="en-US" sz="1200" dirty="0">
                <a:solidFill>
                  <a:schemeClr val="tx2"/>
                </a:solidFill>
              </a:rPr>
              <a:t>THE FEES CHARGED BY STANDARD’S ATTORNEY REASONABLE AND NECESSARY UNDER THE STATUTE?</a:t>
            </a:r>
            <a:br>
              <a:rPr lang="en-US" sz="1200" dirty="0">
                <a:solidFill>
                  <a:schemeClr val="tx2"/>
                </a:solidFill>
              </a:rPr>
            </a:br>
            <a:r>
              <a:rPr lang="en-US" sz="1200" dirty="0">
                <a:solidFill>
                  <a:schemeClr val="tx2"/>
                </a:solidFill>
              </a:rPr>
              <a:t> </a:t>
            </a:r>
            <a:br>
              <a:rPr lang="en-US" sz="1200" dirty="0">
                <a:solidFill>
                  <a:schemeClr val="tx2"/>
                </a:solidFill>
              </a:rPr>
            </a:br>
            <a:r>
              <a:rPr lang="en-US" sz="1200" dirty="0">
                <a:solidFill>
                  <a:schemeClr val="tx2"/>
                </a:solidFill>
              </a:rPr>
              <a:t>The second part of our analysis concerns whether the fees charged by Attorney Daly were reasonable and necessary, based upon the proceedings involved.  As we noted previously, this court has dealt with the question of what constitutes reasonable attorney fees in numerous past decisions.  In </a:t>
            </a:r>
            <a:r>
              <a:rPr lang="en-US" sz="1200" i="1" dirty="0" err="1">
                <a:solidFill>
                  <a:schemeClr val="tx2"/>
                </a:solidFill>
              </a:rPr>
              <a:t>Herro</a:t>
            </a:r>
            <a:r>
              <a:rPr lang="en-US" sz="1200" i="1" dirty="0">
                <a:solidFill>
                  <a:schemeClr val="tx2"/>
                </a:solidFill>
              </a:rPr>
              <a:t>, </a:t>
            </a:r>
            <a:r>
              <a:rPr lang="en-US" sz="1200" i="1" dirty="0" err="1">
                <a:solidFill>
                  <a:schemeClr val="tx2"/>
                </a:solidFill>
              </a:rPr>
              <a:t>McAndrews</a:t>
            </a:r>
            <a:r>
              <a:rPr lang="en-US" sz="1200" i="1" dirty="0">
                <a:solidFill>
                  <a:schemeClr val="tx2"/>
                </a:solidFill>
              </a:rPr>
              <a:t> &amp; Porter v. Gerhardt</a:t>
            </a:r>
            <a:r>
              <a:rPr lang="en-US" sz="1200" dirty="0">
                <a:solidFill>
                  <a:schemeClr val="tx2"/>
                </a:solidFill>
              </a:rPr>
              <a:t>, 62 Wis.2d 179, 184, 214 N.W.2d 401 (1974), this court recognized that a conflict exists as to the tests to be applied by the court in determining what constitutes reasonable attorney fees.  The </a:t>
            </a:r>
            <a:r>
              <a:rPr lang="en-US" sz="1200" i="1" dirty="0" err="1">
                <a:solidFill>
                  <a:schemeClr val="tx2"/>
                </a:solidFill>
              </a:rPr>
              <a:t>Herro</a:t>
            </a:r>
            <a:r>
              <a:rPr lang="en-US" sz="1200" dirty="0">
                <a:solidFill>
                  <a:schemeClr val="tx2"/>
                </a:solidFill>
              </a:rPr>
              <a:t> decision recognized that this court had stated  that since the question of what is a reasonable attorney fee is a finding of fact, it will be sustained upon appeal unless clearly unreasonable and against the great weight and clear preponderance of the evidence.  </a:t>
            </a:r>
            <a:r>
              <a:rPr lang="en-US" sz="1200" i="1" dirty="0">
                <a:solidFill>
                  <a:schemeClr val="tx2"/>
                </a:solidFill>
              </a:rPr>
              <a:t>Id.</a:t>
            </a:r>
            <a:r>
              <a:rPr lang="en-US" sz="1200" dirty="0">
                <a:solidFill>
                  <a:schemeClr val="tx2"/>
                </a:solidFill>
              </a:rPr>
              <a:t> at 183, 214 N.W.2d 401, citing </a:t>
            </a:r>
            <a:r>
              <a:rPr lang="en-US" sz="1200" i="1" dirty="0">
                <a:solidFill>
                  <a:schemeClr val="tx2"/>
                </a:solidFill>
              </a:rPr>
              <a:t>Knoll v. </a:t>
            </a:r>
            <a:r>
              <a:rPr lang="en-US" sz="1200" i="1" dirty="0" err="1">
                <a:solidFill>
                  <a:schemeClr val="tx2"/>
                </a:solidFill>
              </a:rPr>
              <a:t>Klatt</a:t>
            </a:r>
            <a:r>
              <a:rPr lang="en-US" sz="1200" dirty="0" smtClean="0">
                <a:solidFill>
                  <a:schemeClr val="tx2"/>
                </a:solidFill>
              </a:rPr>
              <a:t>, 43 </a:t>
            </a:r>
            <a:r>
              <a:rPr lang="en-US" sz="1200" dirty="0">
                <a:solidFill>
                  <a:schemeClr val="tx2"/>
                </a:solidFill>
              </a:rPr>
              <a:t>Wis.2d 265, 271, 168 N.W.2d 555 (1969); </a:t>
            </a:r>
            <a:r>
              <a:rPr lang="en-US" sz="1200" i="1" dirty="0">
                <a:solidFill>
                  <a:schemeClr val="tx2"/>
                </a:solidFill>
              </a:rPr>
              <a:t>Estate of </a:t>
            </a:r>
            <a:r>
              <a:rPr lang="en-US" sz="1200" i="1" dirty="0" err="1">
                <a:solidFill>
                  <a:schemeClr val="tx2"/>
                </a:solidFill>
              </a:rPr>
              <a:t>Marotz</a:t>
            </a:r>
            <a:r>
              <a:rPr lang="en-US" sz="1200" dirty="0">
                <a:solidFill>
                  <a:schemeClr val="tx2"/>
                </a:solidFill>
              </a:rPr>
              <a:t>, 263 Wis. 99, 103, 56 N.W.2d 856 (1953). However, in </a:t>
            </a:r>
            <a:r>
              <a:rPr lang="en-US" sz="1200" i="1" dirty="0" err="1">
                <a:solidFill>
                  <a:schemeClr val="tx2"/>
                </a:solidFill>
              </a:rPr>
              <a:t>Herro</a:t>
            </a:r>
            <a:r>
              <a:rPr lang="en-US" sz="1200" dirty="0">
                <a:solidFill>
                  <a:schemeClr val="tx2"/>
                </a:solidFill>
              </a:rPr>
              <a:t>, this court also acknowledged that past decisions had also stated that this court will exercise an independent review of the reasonableness of the attorney fees. </a:t>
            </a:r>
            <a:r>
              <a:rPr lang="en-US" sz="1200" i="1" dirty="0">
                <a:solidFill>
                  <a:schemeClr val="tx2"/>
                </a:solidFill>
              </a:rPr>
              <a:t>Id.</a:t>
            </a:r>
            <a:r>
              <a:rPr lang="en-US" sz="1200" dirty="0">
                <a:solidFill>
                  <a:schemeClr val="tx2"/>
                </a:solidFill>
              </a:rPr>
              <a:t>, citing </a:t>
            </a:r>
            <a:r>
              <a:rPr lang="en-US" sz="1200" i="1" dirty="0" err="1">
                <a:solidFill>
                  <a:schemeClr val="tx2"/>
                </a:solidFill>
              </a:rPr>
              <a:t>Touchett</a:t>
            </a:r>
            <a:r>
              <a:rPr lang="en-US" sz="1200" i="1" dirty="0">
                <a:solidFill>
                  <a:schemeClr val="tx2"/>
                </a:solidFill>
              </a:rPr>
              <a:t> v. EZ </a:t>
            </a:r>
            <a:r>
              <a:rPr lang="en-US" sz="1200" i="1" dirty="0" err="1">
                <a:solidFill>
                  <a:schemeClr val="tx2"/>
                </a:solidFill>
              </a:rPr>
              <a:t>Paintr</a:t>
            </a:r>
            <a:r>
              <a:rPr lang="en-US" sz="1200" i="1" dirty="0">
                <a:solidFill>
                  <a:schemeClr val="tx2"/>
                </a:solidFill>
              </a:rPr>
              <a:t> Corp.,</a:t>
            </a:r>
            <a:r>
              <a:rPr lang="en-US" sz="1200" dirty="0">
                <a:solidFill>
                  <a:schemeClr val="tx2"/>
                </a:solidFill>
              </a:rPr>
              <a:t> 14 Wis.2d 479, 488, 111 N.W.2d 419 (1961).  </a:t>
            </a:r>
            <a:r>
              <a:rPr lang="en-US" sz="1200" i="1" dirty="0">
                <a:solidFill>
                  <a:schemeClr val="tx2"/>
                </a:solidFill>
              </a:rPr>
              <a:t>See also, Estate of Tierney</a:t>
            </a:r>
            <a:r>
              <a:rPr lang="en-US" sz="1200" dirty="0">
                <a:solidFill>
                  <a:schemeClr val="tx2"/>
                </a:solidFill>
              </a:rPr>
              <a:t>, 70 Wis.2d 438, 443, 234 N.W.2d 357 (1975); </a:t>
            </a:r>
            <a:r>
              <a:rPr lang="en-US" sz="1200" i="1" dirty="0" err="1">
                <a:solidFill>
                  <a:schemeClr val="tx2"/>
                </a:solidFill>
              </a:rPr>
              <a:t>Giffen</a:t>
            </a:r>
            <a:r>
              <a:rPr lang="en-US" sz="1200" i="1" dirty="0">
                <a:solidFill>
                  <a:schemeClr val="tx2"/>
                </a:solidFill>
              </a:rPr>
              <a:t> v. Tigerton Lumber co.</a:t>
            </a:r>
            <a:r>
              <a:rPr lang="en-US" sz="1200" dirty="0">
                <a:solidFill>
                  <a:schemeClr val="tx2"/>
                </a:solidFill>
              </a:rPr>
              <a:t>, 26 Wis.2d 327, 132 N.W.2d 572 (1965). The </a:t>
            </a:r>
            <a:r>
              <a:rPr lang="en-US" sz="1200" i="1" dirty="0" err="1">
                <a:solidFill>
                  <a:schemeClr val="tx2"/>
                </a:solidFill>
              </a:rPr>
              <a:t>Herro</a:t>
            </a:r>
            <a:r>
              <a:rPr lang="en-US" sz="1200" dirty="0">
                <a:solidFill>
                  <a:schemeClr val="tx2"/>
                </a:solidFill>
              </a:rPr>
              <a:t> court concluded that the proper test to be utilized was the “independent review” of the attorney fees.  This was based upon this court’s inherent supervisory power over the practice of law, which the </a:t>
            </a:r>
            <a:r>
              <a:rPr lang="en-US" sz="1200" i="1" dirty="0" err="1">
                <a:solidFill>
                  <a:schemeClr val="tx2"/>
                </a:solidFill>
              </a:rPr>
              <a:t>Herro</a:t>
            </a:r>
            <a:r>
              <a:rPr lang="en-US" sz="1200" dirty="0">
                <a:solidFill>
                  <a:schemeClr val="tx2"/>
                </a:solidFill>
              </a:rPr>
              <a:t> court reasoned would be more effectively exercised by independent review of fees.  Accordingly, this court stated in the </a:t>
            </a:r>
            <a:r>
              <a:rPr lang="en-US" sz="1200" i="1" dirty="0" err="1">
                <a:solidFill>
                  <a:schemeClr val="tx2"/>
                </a:solidFill>
              </a:rPr>
              <a:t>Herro</a:t>
            </a:r>
            <a:r>
              <a:rPr lang="en-US" sz="1200" dirty="0">
                <a:solidFill>
                  <a:schemeClr val="tx2"/>
                </a:solidFill>
              </a:rPr>
              <a:t> decision that “this *747 court will independently review attorney’s fees when challenged on appeal and any language to the contrary is </a:t>
            </a:r>
            <a:r>
              <a:rPr lang="en-US" sz="1200" dirty="0" smtClean="0">
                <a:solidFill>
                  <a:schemeClr val="tx2"/>
                </a:solidFill>
              </a:rPr>
              <a:t>withdrawn.” </a:t>
            </a:r>
            <a:r>
              <a:rPr lang="en-US" sz="1200" i="1" dirty="0" err="1" smtClean="0">
                <a:solidFill>
                  <a:schemeClr val="tx2"/>
                </a:solidFill>
              </a:rPr>
              <a:t>Herro</a:t>
            </a:r>
            <a:r>
              <a:rPr lang="en-US" sz="1200" i="1" dirty="0">
                <a:solidFill>
                  <a:schemeClr val="tx2"/>
                </a:solidFill>
              </a:rPr>
              <a:t>, </a:t>
            </a:r>
            <a:r>
              <a:rPr lang="en-US" sz="1200" i="1" dirty="0" err="1">
                <a:solidFill>
                  <a:schemeClr val="tx2"/>
                </a:solidFill>
              </a:rPr>
              <a:t>McAndrews</a:t>
            </a:r>
            <a:r>
              <a:rPr lang="en-US" sz="1200" i="1" dirty="0">
                <a:solidFill>
                  <a:schemeClr val="tx2"/>
                </a:solidFill>
              </a:rPr>
              <a:t> &amp; Porter v. Gerhardt</a:t>
            </a:r>
            <a:r>
              <a:rPr lang="en-US" sz="1200" dirty="0">
                <a:solidFill>
                  <a:schemeClr val="tx2"/>
                </a:solidFill>
              </a:rPr>
              <a:t>, 62 Wis.2d at 184, 214 N.W.2d </a:t>
            </a:r>
            <a:r>
              <a:rPr lang="en-US" sz="1200" dirty="0" smtClean="0">
                <a:solidFill>
                  <a:schemeClr val="tx2"/>
                </a:solidFill>
              </a:rPr>
              <a:t>401.</a:t>
            </a:r>
            <a:endParaRPr lang="en-US" sz="1200" dirty="0">
              <a:solidFill>
                <a:schemeClr val="tx2"/>
              </a:solidFill>
            </a:endParaRP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10</a:t>
            </a:fld>
            <a:endParaRPr lang="en-US"/>
          </a:p>
        </p:txBody>
      </p:sp>
    </p:spTree>
    <p:extLst>
      <p:ext uri="{BB962C8B-B14F-4D97-AF65-F5344CB8AC3E}">
        <p14:creationId xmlns:p14="http://schemas.microsoft.com/office/powerpoint/2010/main" val="2303890725"/>
      </p:ext>
    </p:extLst>
  </p:cSld>
  <p:clrMapOvr>
    <a:masterClrMapping/>
  </p:clrMapOvr>
  <p:transition spd="slow"/>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5029200"/>
          </a:xfrm>
        </p:spPr>
        <p:txBody>
          <a:bodyPr/>
          <a:lstStyle/>
          <a:p>
            <a:pPr algn="l"/>
            <a:r>
              <a:rPr lang="en-US" sz="1200" dirty="0">
                <a:solidFill>
                  <a:schemeClr val="tx2"/>
                </a:solidFill>
              </a:rPr>
              <a:t>In </a:t>
            </a:r>
            <a:r>
              <a:rPr lang="en-US" sz="1200" i="1" dirty="0">
                <a:solidFill>
                  <a:schemeClr val="tx2"/>
                </a:solidFill>
              </a:rPr>
              <a:t>First Wisconsin Nat. Bank v. </a:t>
            </a:r>
            <a:r>
              <a:rPr lang="en-US" sz="1200" i="1" dirty="0" err="1">
                <a:solidFill>
                  <a:schemeClr val="tx2"/>
                </a:solidFill>
              </a:rPr>
              <a:t>Nicolaou</a:t>
            </a:r>
            <a:r>
              <a:rPr lang="en-US" sz="1200" dirty="0">
                <a:solidFill>
                  <a:schemeClr val="tx2"/>
                </a:solidFill>
              </a:rPr>
              <a:t>, 113 Wis.2d 524, 335 N.W.2d 390, this court modified the </a:t>
            </a:r>
            <a:r>
              <a:rPr lang="en-US" sz="1200" i="1" dirty="0" err="1">
                <a:solidFill>
                  <a:schemeClr val="tx2"/>
                </a:solidFill>
              </a:rPr>
              <a:t>Herro</a:t>
            </a:r>
            <a:r>
              <a:rPr lang="en-US" sz="1200" dirty="0">
                <a:solidFill>
                  <a:schemeClr val="tx2"/>
                </a:solidFill>
              </a:rPr>
              <a:t> test for determining what constitutes reasonable attorney fees.  After acknowledging that the trial **671 court’s findings and award may be given weight on review, the </a:t>
            </a:r>
            <a:r>
              <a:rPr lang="en-US" sz="1200" i="1" dirty="0" err="1">
                <a:solidFill>
                  <a:schemeClr val="tx2"/>
                </a:solidFill>
              </a:rPr>
              <a:t>Nicolaou</a:t>
            </a:r>
            <a:r>
              <a:rPr lang="en-US" sz="1200" dirty="0">
                <a:solidFill>
                  <a:schemeClr val="tx2"/>
                </a:solidFill>
              </a:rPr>
              <a:t> opinion utilized the following language:</a:t>
            </a:r>
            <a:br>
              <a:rPr lang="en-US" sz="1200" dirty="0">
                <a:solidFill>
                  <a:schemeClr val="tx2"/>
                </a:solidFill>
              </a:rPr>
            </a:br>
            <a:r>
              <a:rPr lang="en-US" sz="1200" dirty="0">
                <a:solidFill>
                  <a:schemeClr val="tx2"/>
                </a:solidFill>
              </a:rPr>
              <a:t> </a:t>
            </a:r>
            <a:br>
              <a:rPr lang="en-US" sz="1200" dirty="0">
                <a:solidFill>
                  <a:schemeClr val="tx2"/>
                </a:solidFill>
              </a:rPr>
            </a:br>
            <a:r>
              <a:rPr lang="en-US" sz="1200" dirty="0">
                <a:solidFill>
                  <a:schemeClr val="tx2"/>
                </a:solidFill>
              </a:rPr>
              <a:t>“As part of its inherent supervisory power </a:t>
            </a:r>
            <a:r>
              <a:rPr lang="en-US" sz="1200" dirty="0" smtClean="0">
                <a:solidFill>
                  <a:schemeClr val="tx2"/>
                </a:solidFill>
              </a:rPr>
              <a:t>over </a:t>
            </a:r>
            <a:r>
              <a:rPr lang="en-US" sz="1200" dirty="0">
                <a:solidFill>
                  <a:schemeClr val="tx2"/>
                </a:solidFill>
              </a:rPr>
              <a:t>the practice of law, this court may independently review the reasonableness of an attorney fee award.” </a:t>
            </a:r>
            <a:r>
              <a:rPr lang="en-US" sz="1200" i="1" dirty="0">
                <a:solidFill>
                  <a:schemeClr val="tx2"/>
                </a:solidFill>
              </a:rPr>
              <a:t>Id</a:t>
            </a:r>
            <a:r>
              <a:rPr lang="en-US" sz="1200" dirty="0">
                <a:solidFill>
                  <a:schemeClr val="tx2"/>
                </a:solidFill>
              </a:rPr>
              <a:t>. at 537, 335 N.W.2d </a:t>
            </a:r>
            <a:r>
              <a:rPr lang="en-US" sz="1200" dirty="0" smtClean="0">
                <a:solidFill>
                  <a:schemeClr val="tx2"/>
                </a:solidFill>
              </a:rPr>
              <a:t>390 </a:t>
            </a:r>
            <a:r>
              <a:rPr lang="en-US" sz="1200" dirty="0">
                <a:solidFill>
                  <a:schemeClr val="tx2"/>
                </a:solidFill>
              </a:rPr>
              <a:t>(citations omitted; emphasis added).</a:t>
            </a:r>
            <a:br>
              <a:rPr lang="en-US" sz="1200" dirty="0">
                <a:solidFill>
                  <a:schemeClr val="tx2"/>
                </a:solidFill>
              </a:rPr>
            </a:br>
            <a:r>
              <a:rPr lang="en-US" sz="1200" dirty="0">
                <a:solidFill>
                  <a:schemeClr val="tx2"/>
                </a:solidFill>
              </a:rPr>
              <a:t> </a:t>
            </a:r>
            <a:br>
              <a:rPr lang="en-US" sz="1200" dirty="0">
                <a:solidFill>
                  <a:schemeClr val="tx2"/>
                </a:solidFill>
              </a:rPr>
            </a:br>
            <a:r>
              <a:rPr lang="en-US" sz="1200" dirty="0" smtClean="0">
                <a:solidFill>
                  <a:schemeClr val="tx2"/>
                </a:solidFill>
              </a:rPr>
              <a:t>We </a:t>
            </a:r>
            <a:r>
              <a:rPr lang="en-US" sz="1200" dirty="0">
                <a:solidFill>
                  <a:schemeClr val="tx2"/>
                </a:solidFill>
              </a:rPr>
              <a:t>believe that the trial court is in an advantageous position to make a determination as to the reasonableness of a firm’s rates.  This is because the trial court may be aware of the costs incurred by a firm in managing its legal practice, or is capable of asking to be made aware of them.  As this court noted in </a:t>
            </a:r>
            <a:r>
              <a:rPr lang="en-US" sz="1200" i="1" dirty="0" err="1">
                <a:solidFill>
                  <a:schemeClr val="tx2"/>
                </a:solidFill>
              </a:rPr>
              <a:t>Tesch</a:t>
            </a:r>
            <a:r>
              <a:rPr lang="en-US" sz="1200" i="1" dirty="0">
                <a:solidFill>
                  <a:schemeClr val="tx2"/>
                </a:solidFill>
              </a:rPr>
              <a:t> v. </a:t>
            </a:r>
            <a:r>
              <a:rPr lang="en-US" sz="1200" i="1" dirty="0" err="1">
                <a:solidFill>
                  <a:schemeClr val="tx2"/>
                </a:solidFill>
              </a:rPr>
              <a:t>Tesch</a:t>
            </a:r>
            <a:r>
              <a:rPr lang="en-US" sz="1200" dirty="0">
                <a:solidFill>
                  <a:schemeClr val="tx2"/>
                </a:solidFill>
              </a:rPr>
              <a:t>, 63 Wis.2d 320, 335, 217 N.W.2d 647 (1974),</a:t>
            </a:r>
            <a:br>
              <a:rPr lang="en-US" sz="1200" dirty="0">
                <a:solidFill>
                  <a:schemeClr val="tx2"/>
                </a:solidFill>
              </a:rPr>
            </a:br>
            <a:r>
              <a:rPr lang="en-US" sz="1200" dirty="0">
                <a:solidFill>
                  <a:schemeClr val="tx2"/>
                </a:solidFill>
              </a:rPr>
              <a:t> </a:t>
            </a:r>
            <a:br>
              <a:rPr lang="en-US" sz="1200" dirty="0">
                <a:solidFill>
                  <a:schemeClr val="tx2"/>
                </a:solidFill>
              </a:rPr>
            </a:br>
            <a:r>
              <a:rPr lang="en-US" sz="1200" dirty="0">
                <a:solidFill>
                  <a:schemeClr val="tx2"/>
                </a:solidFill>
              </a:rPr>
              <a:t>“[The trial judge] has observed the quality of the services rendered and has access to the file in the case to see all of the work which has gone into the action from its inception.  He has the expertise to evaluate the reasonableness of the fees with regard to the services rendered.”</a:t>
            </a:r>
            <a:br>
              <a:rPr lang="en-US" sz="1200" dirty="0">
                <a:solidFill>
                  <a:schemeClr val="tx2"/>
                </a:solidFill>
              </a:rPr>
            </a:br>
            <a:r>
              <a:rPr lang="en-US" sz="1200" dirty="0">
                <a:solidFill>
                  <a:schemeClr val="tx2"/>
                </a:solidFill>
              </a:rPr>
              <a:t> </a:t>
            </a:r>
            <a:br>
              <a:rPr lang="en-US" sz="1200" dirty="0">
                <a:solidFill>
                  <a:schemeClr val="tx2"/>
                </a:solidFill>
              </a:rPr>
            </a:br>
            <a:r>
              <a:rPr lang="en-US" sz="1200" dirty="0">
                <a:solidFill>
                  <a:schemeClr val="tx2"/>
                </a:solidFill>
              </a:rPr>
              <a:t>Accordingly, we hold that the proper standard upon review of attorney fees is that the trial court’s determination of the value of these fees will be sustained unless there is an abuse of discretion</a:t>
            </a:r>
            <a:r>
              <a:rPr lang="en-US" sz="1200" dirty="0" smtClean="0">
                <a:solidFill>
                  <a:schemeClr val="tx2"/>
                </a:solidFill>
              </a:rPr>
              <a:t>.”</a:t>
            </a:r>
            <a:br>
              <a:rPr lang="en-US" sz="1200" dirty="0" smtClean="0">
                <a:solidFill>
                  <a:schemeClr val="tx2"/>
                </a:solidFill>
              </a:rPr>
            </a:br>
            <a:r>
              <a:rPr lang="en-US" sz="1200" dirty="0">
                <a:solidFill>
                  <a:schemeClr val="tx2"/>
                </a:solidFill>
              </a:rPr>
              <a:t/>
            </a:r>
            <a:br>
              <a:rPr lang="en-US" sz="1200" dirty="0">
                <a:solidFill>
                  <a:schemeClr val="tx2"/>
                </a:solidFill>
              </a:rPr>
            </a:br>
            <a:r>
              <a:rPr lang="en-US" sz="1200" u="sng" dirty="0" smtClean="0">
                <a:solidFill>
                  <a:schemeClr val="tx2"/>
                </a:solidFill>
              </a:rPr>
              <a:t>Standard Theatres, Inc. v. DOT</a:t>
            </a:r>
            <a:r>
              <a:rPr lang="en-US" sz="1200" dirty="0" smtClean="0">
                <a:solidFill>
                  <a:schemeClr val="tx2"/>
                </a:solidFill>
              </a:rPr>
              <a:t>, 118 Wis.2d 730, 746-47 349 N.W.2d 661, 670-71 (1984)</a:t>
            </a:r>
            <a:br>
              <a:rPr lang="en-US" sz="1200" dirty="0" smtClean="0">
                <a:solidFill>
                  <a:schemeClr val="tx2"/>
                </a:solidFill>
              </a:rPr>
            </a:br>
            <a:r>
              <a:rPr lang="en-US" sz="1200" dirty="0">
                <a:solidFill>
                  <a:schemeClr val="tx2"/>
                </a:solidFill>
              </a:rPr>
              <a:t/>
            </a:r>
            <a:br>
              <a:rPr lang="en-US" sz="1200" dirty="0">
                <a:solidFill>
                  <a:schemeClr val="tx2"/>
                </a:solidFill>
              </a:rPr>
            </a:br>
            <a:endParaRPr lang="en-US" sz="1200" dirty="0">
              <a:solidFill>
                <a:schemeClr val="tx2"/>
              </a:solidFill>
            </a:endParaRP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11</a:t>
            </a:fld>
            <a:endParaRPr lang="en-US"/>
          </a:p>
        </p:txBody>
      </p:sp>
    </p:spTree>
    <p:extLst>
      <p:ext uri="{BB962C8B-B14F-4D97-AF65-F5344CB8AC3E}">
        <p14:creationId xmlns:p14="http://schemas.microsoft.com/office/powerpoint/2010/main" val="3304270341"/>
      </p:ext>
    </p:extLst>
  </p:cSld>
  <p:clrMapOvr>
    <a:masterClrMapping/>
  </p:clrMapOvr>
  <p:transition spd="slow"/>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066800"/>
            <a:ext cx="8686800" cy="4800600"/>
          </a:xfrm>
        </p:spPr>
        <p:txBody>
          <a:bodyPr/>
          <a:lstStyle/>
          <a:p>
            <a:pPr marL="285750" indent="-285750" algn="l">
              <a:buFont typeface="+mj-lt"/>
              <a:buAutoNum type="romanUcPeriod" startAt="3"/>
              <a:tabLst>
                <a:tab pos="568325" algn="l"/>
              </a:tabLst>
            </a:pPr>
            <a:r>
              <a:rPr lang="en-US" sz="1200" dirty="0" smtClean="0">
                <a:solidFill>
                  <a:schemeClr val="tx2"/>
                </a:solidFill>
              </a:rPr>
              <a:t>Eminent Domain – When do you “get fees?”</a:t>
            </a:r>
            <a:br>
              <a:rPr lang="en-US" sz="1200" dirty="0" smtClean="0">
                <a:solidFill>
                  <a:schemeClr val="tx2"/>
                </a:solidFill>
              </a:rPr>
            </a:br>
            <a:r>
              <a:rPr lang="en-US" sz="1200" dirty="0">
                <a:solidFill>
                  <a:schemeClr val="tx2"/>
                </a:solidFill>
              </a:rPr>
              <a:t/>
            </a:r>
            <a:br>
              <a:rPr lang="en-US" sz="1200" dirty="0">
                <a:solidFill>
                  <a:schemeClr val="tx2"/>
                </a:solidFill>
              </a:rPr>
            </a:br>
            <a:r>
              <a:rPr lang="en-US" sz="1200" dirty="0" smtClean="0">
                <a:solidFill>
                  <a:schemeClr val="tx2"/>
                </a:solidFill>
              </a:rPr>
              <a:t>A.	Pre-Section 32.28, Stats.,</a:t>
            </a:r>
            <a:br>
              <a:rPr lang="en-US" sz="1200" dirty="0" smtClean="0">
                <a:solidFill>
                  <a:schemeClr val="tx2"/>
                </a:solidFill>
              </a:rPr>
            </a:br>
            <a:r>
              <a:rPr lang="en-US" sz="1200" dirty="0">
                <a:solidFill>
                  <a:schemeClr val="tx2"/>
                </a:solidFill>
              </a:rPr>
              <a:t/>
            </a:r>
            <a:br>
              <a:rPr lang="en-US" sz="1200" dirty="0">
                <a:solidFill>
                  <a:schemeClr val="tx2"/>
                </a:solidFill>
              </a:rPr>
            </a:br>
            <a:r>
              <a:rPr lang="en-US" sz="1200" dirty="0" smtClean="0">
                <a:solidFill>
                  <a:schemeClr val="tx2"/>
                </a:solidFill>
              </a:rPr>
              <a:t>	1.	</a:t>
            </a:r>
            <a:r>
              <a:rPr lang="en-US" sz="1200" u="sng" dirty="0" smtClean="0">
                <a:solidFill>
                  <a:schemeClr val="tx2"/>
                </a:solidFill>
              </a:rPr>
              <a:t>Martineau v. State Conservation Commission</a:t>
            </a:r>
            <a:r>
              <a:rPr lang="en-US" sz="1200" dirty="0" smtClean="0">
                <a:solidFill>
                  <a:schemeClr val="tx2"/>
                </a:solidFill>
              </a:rPr>
              <a:t>, 54 Wis.2d 76, 78-85, 194 N.W.2d 664 (1972)</a:t>
            </a:r>
            <a:br>
              <a:rPr lang="en-US" sz="1200" dirty="0" smtClean="0">
                <a:solidFill>
                  <a:schemeClr val="tx2"/>
                </a:solidFill>
              </a:rPr>
            </a:br>
            <a:r>
              <a:rPr lang="en-US" sz="1200" dirty="0">
                <a:solidFill>
                  <a:schemeClr val="tx2"/>
                </a:solidFill>
              </a:rPr>
              <a:t>	</a:t>
            </a:r>
            <a:r>
              <a:rPr lang="en-US" sz="1200" dirty="0" smtClean="0">
                <a:solidFill>
                  <a:schemeClr val="tx2"/>
                </a:solidFill>
              </a:rPr>
              <a:t>	</a:t>
            </a:r>
            <a:br>
              <a:rPr lang="en-US" sz="1200" dirty="0" smtClean="0">
                <a:solidFill>
                  <a:schemeClr val="tx2"/>
                </a:solidFill>
              </a:rPr>
            </a:br>
            <a:r>
              <a:rPr lang="en-US" sz="1200" dirty="0">
                <a:solidFill>
                  <a:schemeClr val="tx2"/>
                </a:solidFill>
              </a:rPr>
              <a:t>	</a:t>
            </a:r>
            <a:r>
              <a:rPr lang="en-US" sz="1200" dirty="0" smtClean="0">
                <a:solidFill>
                  <a:schemeClr val="tx2"/>
                </a:solidFill>
              </a:rPr>
              <a:t>	“*78 **665 Appellant Beth Carroll Martineau brought an order to show cause to recover costs and 			disbursements, including reasonable attorney fees, incurred in defending a condemnation action 			commenced by respondent State conservation Commission of Wisconsin (now Department of Natural 			Resources).”</a:t>
            </a:r>
            <a:br>
              <a:rPr lang="en-US" sz="1200" dirty="0" smtClean="0">
                <a:solidFill>
                  <a:schemeClr val="tx2"/>
                </a:solidFill>
              </a:rPr>
            </a:br>
            <a:r>
              <a:rPr lang="en-US" sz="1200" dirty="0">
                <a:solidFill>
                  <a:schemeClr val="tx2"/>
                </a:solidFill>
              </a:rPr>
              <a:t/>
            </a:r>
            <a:br>
              <a:rPr lang="en-US" sz="1200" dirty="0">
                <a:solidFill>
                  <a:schemeClr val="tx2"/>
                </a:solidFill>
              </a:rPr>
            </a:br>
            <a:r>
              <a:rPr lang="en-US" sz="1200" dirty="0" smtClean="0">
                <a:solidFill>
                  <a:schemeClr val="tx2"/>
                </a:solidFill>
              </a:rPr>
              <a:t>		“this court, in **666 </a:t>
            </a:r>
            <a:r>
              <a:rPr lang="en-US" sz="1200" i="1" dirty="0" smtClean="0">
                <a:solidFill>
                  <a:schemeClr val="tx2"/>
                </a:solidFill>
              </a:rPr>
              <a:t>Martineau v. State Conservation Comm. (1970), </a:t>
            </a:r>
            <a:r>
              <a:rPr lang="en-US" sz="1200" dirty="0" smtClean="0">
                <a:solidFill>
                  <a:schemeClr val="tx2"/>
                </a:solidFill>
              </a:rPr>
              <a:t>held that respondent had no statutory 		authority to condemn appellant’s land *79 and directed the circuit court to terminate the proceedings.</a:t>
            </a:r>
            <a:br>
              <a:rPr lang="en-US" sz="1200" dirty="0" smtClean="0">
                <a:solidFill>
                  <a:schemeClr val="tx2"/>
                </a:solidFill>
              </a:rPr>
            </a:br>
            <a:r>
              <a:rPr lang="en-US" sz="1200" dirty="0">
                <a:solidFill>
                  <a:schemeClr val="tx2"/>
                </a:solidFill>
              </a:rPr>
              <a:t/>
            </a:r>
            <a:br>
              <a:rPr lang="en-US" sz="1200" dirty="0">
                <a:solidFill>
                  <a:schemeClr val="tx2"/>
                </a:solidFill>
              </a:rPr>
            </a:br>
            <a:r>
              <a:rPr lang="en-US" sz="1200" dirty="0" smtClean="0">
                <a:solidFill>
                  <a:schemeClr val="tx2"/>
                </a:solidFill>
              </a:rPr>
              <a:t>		A substantial amount of work was performed by Attorney McKenna, both in obtaining a favorable jury 			award, substantially in excess of the jurisdictional offer, and in having the condemnation terminated by 			appealing to this court.  If an hourly rate were applied, the fee would total nearly $22,500.  In order to 			recover the expenses involved in the action, appellant moved to have costs and disbursements, including a 		reasonable amount for attorney’s fees, taxed against respondent.  The trial court, concluding that no 			statutory provision permitted the taxation of costs, disbursements or attorney’s fees against the state in 			this situation, denied the motion by an order dated October 26, 1970, and awarded statutory costs under 			sec. 271.04, Stats. Appeal is taken from that order.”</a:t>
            </a:r>
            <a:br>
              <a:rPr lang="en-US" sz="1200" dirty="0" smtClean="0">
                <a:solidFill>
                  <a:schemeClr val="tx2"/>
                </a:solidFill>
              </a:rPr>
            </a:br>
            <a:r>
              <a:rPr lang="en-US" sz="1200" dirty="0">
                <a:solidFill>
                  <a:schemeClr val="tx2"/>
                </a:solidFill>
              </a:rPr>
              <a:t/>
            </a:r>
            <a:br>
              <a:rPr lang="en-US" sz="1200" dirty="0">
                <a:solidFill>
                  <a:schemeClr val="tx2"/>
                </a:solidFill>
              </a:rPr>
            </a:br>
            <a:r>
              <a:rPr lang="en-US" sz="1200" dirty="0">
                <a:solidFill>
                  <a:schemeClr val="tx2"/>
                </a:solidFill>
              </a:rPr>
              <a:t/>
            </a:r>
            <a:br>
              <a:rPr lang="en-US" sz="1200" dirty="0">
                <a:solidFill>
                  <a:schemeClr val="tx2"/>
                </a:solidFill>
              </a:rPr>
            </a:br>
            <a:r>
              <a:rPr lang="en-US" sz="1200" dirty="0" smtClean="0">
                <a:solidFill>
                  <a:schemeClr val="tx2"/>
                </a:solidFill>
              </a:rPr>
              <a:t>	</a:t>
            </a:r>
            <a:r>
              <a:rPr lang="en-US" sz="1200" dirty="0">
                <a:solidFill>
                  <a:schemeClr val="tx2"/>
                </a:solidFill>
              </a:rPr>
              <a:t/>
            </a:r>
            <a:br>
              <a:rPr lang="en-US" sz="1200" dirty="0">
                <a:solidFill>
                  <a:schemeClr val="tx2"/>
                </a:solidFill>
              </a:rPr>
            </a:br>
            <a:endParaRPr lang="en-US" sz="1200" dirty="0">
              <a:solidFill>
                <a:schemeClr val="tx2"/>
              </a:solidFill>
            </a:endParaRP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12</a:t>
            </a:fld>
            <a:endParaRPr lang="en-US"/>
          </a:p>
        </p:txBody>
      </p:sp>
    </p:spTree>
    <p:extLst>
      <p:ext uri="{BB962C8B-B14F-4D97-AF65-F5344CB8AC3E}">
        <p14:creationId xmlns:p14="http://schemas.microsoft.com/office/powerpoint/2010/main" val="1299446857"/>
      </p:ext>
    </p:extLst>
  </p:cSld>
  <p:clrMapOvr>
    <a:masterClrMapping/>
  </p:clrMapOvr>
  <p:transition spd="slow"/>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5029200"/>
          </a:xfrm>
        </p:spPr>
        <p:txBody>
          <a:bodyPr/>
          <a:lstStyle/>
          <a:p>
            <a:pPr algn="l"/>
            <a:r>
              <a:rPr lang="en-US" sz="1200" dirty="0" smtClean="0">
                <a:solidFill>
                  <a:schemeClr val="tx1"/>
                </a:solidFill>
              </a:rPr>
              <a:t>	“Even though statutes allowing the taxation of costs against the sovereign are, in a sense, remedial, they 	are in derogation of the common law and should, therefore, be strictly construed, </a:t>
            </a:r>
            <a:r>
              <a:rPr lang="en-US" sz="1200" i="1" dirty="0" err="1" smtClean="0">
                <a:solidFill>
                  <a:schemeClr val="tx1"/>
                </a:solidFill>
              </a:rPr>
              <a:t>Herro</a:t>
            </a:r>
            <a:r>
              <a:rPr lang="en-US" sz="1200" i="1" dirty="0" smtClean="0">
                <a:solidFill>
                  <a:schemeClr val="tx1"/>
                </a:solidFill>
              </a:rPr>
              <a:t> v. Natural 	Resources Board </a:t>
            </a:r>
            <a:r>
              <a:rPr lang="en-US" sz="1200" dirty="0" smtClean="0">
                <a:solidFill>
                  <a:schemeClr val="tx1"/>
                </a:solidFill>
              </a:rPr>
              <a:t>(1971), 53 Wis.2d 157, 192 N.W.2d 104.”</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“Sec. 32.17(3), Stats., specifically allows recovery from the state of costs and disbursements, including 	reasonable attorney’s fees in case of abandonment of condemnation proceedings.”</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“The question is whether sec. 32.06(9)(a), Stats., contemplates awarding attorney’s fees in the event of 	involuntary abandonment of condemnation proceedings brought about by a mandate of this court.”</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“We think that appellant is not entitled to have attorney’s fees taxed against the state under sec. 	32.06(9)(a), Stats., inasmuch as the statute, by its terms, plainly contemplates voluntary abandonment of 	*85 condemnation and does not apply in a situation in which this court has determined that the </a:t>
            </a:r>
            <a:r>
              <a:rPr lang="en-US" sz="1200" dirty="0" err="1" smtClean="0">
                <a:solidFill>
                  <a:schemeClr val="tx1"/>
                </a:solidFill>
              </a:rPr>
              <a:t>condemnor</a:t>
            </a:r>
            <a:r>
              <a:rPr lang="en-US" sz="1200" dirty="0" smtClean="0">
                <a:solidFill>
                  <a:schemeClr val="tx1"/>
                </a:solidFill>
              </a:rPr>
              <a:t> 	has no authority to take the property in question.  Any other interpretation would violate the rule against 	taxation of costs against the state in the absence of a statute expressly allowing such taxation.</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Appellant also contends that the denial of attorney’s fees would be </a:t>
            </a:r>
            <a:r>
              <a:rPr lang="en-US" sz="1200" dirty="0" err="1" smtClean="0">
                <a:solidFill>
                  <a:schemeClr val="tx1"/>
                </a:solidFill>
              </a:rPr>
              <a:t>violative</a:t>
            </a:r>
            <a:r>
              <a:rPr lang="en-US" sz="1200" dirty="0" smtClean="0">
                <a:solidFill>
                  <a:schemeClr val="tx1"/>
                </a:solidFill>
              </a:rPr>
              <a:t>  of art, I, sec. 13 of the 	Wisconsin Constitution, which provides:</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‘The property of no person shall be taken for public use without just compensation therefore.’</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The same contention was raised and rejected by this court in North America Realty Co. v. Milwaukee 	(1926), 189 Wis. 585, 586, 208 N.W. 489.”</a:t>
            </a:r>
            <a:endParaRPr lang="en-US" sz="1200" dirty="0">
              <a:solidFill>
                <a:schemeClr val="tx1"/>
              </a:solidFill>
            </a:endParaRP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13</a:t>
            </a:fld>
            <a:endParaRPr lang="en-US"/>
          </a:p>
        </p:txBody>
      </p:sp>
    </p:spTree>
    <p:extLst>
      <p:ext uri="{BB962C8B-B14F-4D97-AF65-F5344CB8AC3E}">
        <p14:creationId xmlns:p14="http://schemas.microsoft.com/office/powerpoint/2010/main" val="2669896698"/>
      </p:ext>
    </p:extLst>
  </p:cSld>
  <p:clrMapOvr>
    <a:masterClrMapping/>
  </p:clrMapOvr>
  <p:transition spd="slow"/>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5029200"/>
          </a:xfrm>
        </p:spPr>
        <p:txBody>
          <a:bodyPr/>
          <a:lstStyle/>
          <a:p>
            <a:pPr algn="l">
              <a:tabLst>
                <a:tab pos="914400" algn="l"/>
                <a:tab pos="1146175" algn="l"/>
              </a:tabLst>
            </a:pPr>
            <a:r>
              <a:rPr lang="en-US" sz="1200" dirty="0">
                <a:solidFill>
                  <a:schemeClr val="tx2"/>
                </a:solidFill>
              </a:rPr>
              <a:t>	</a:t>
            </a:r>
            <a:r>
              <a:rPr lang="en-US" sz="1200" dirty="0" smtClean="0">
                <a:solidFill>
                  <a:schemeClr val="tx2"/>
                </a:solidFill>
              </a:rPr>
              <a:t>2. 	Usually </a:t>
            </a:r>
            <a:r>
              <a:rPr lang="en-US" sz="1200" dirty="0">
                <a:solidFill>
                  <a:schemeClr val="tx2"/>
                </a:solidFill>
              </a:rPr>
              <a:t>you didn’t!</a:t>
            </a:r>
            <a:br>
              <a:rPr lang="en-US" sz="1200" dirty="0">
                <a:solidFill>
                  <a:schemeClr val="tx2"/>
                </a:solidFill>
              </a:rPr>
            </a:br>
            <a:r>
              <a:rPr lang="en-US" sz="1200" dirty="0">
                <a:solidFill>
                  <a:schemeClr val="tx2"/>
                </a:solidFill>
              </a:rPr>
              <a:t/>
            </a:r>
            <a:br>
              <a:rPr lang="en-US" sz="1200" dirty="0">
                <a:solidFill>
                  <a:schemeClr val="tx2"/>
                </a:solidFill>
              </a:rPr>
            </a:br>
            <a:r>
              <a:rPr lang="en-US" sz="1200" dirty="0">
                <a:solidFill>
                  <a:schemeClr val="tx2"/>
                </a:solidFill>
              </a:rPr>
              <a:t>	</a:t>
            </a:r>
            <a:r>
              <a:rPr lang="en-US" sz="1200" dirty="0" smtClean="0">
                <a:solidFill>
                  <a:schemeClr val="tx2"/>
                </a:solidFill>
              </a:rPr>
              <a:t>	“</a:t>
            </a:r>
            <a:r>
              <a:rPr lang="en-US" sz="1200" dirty="0">
                <a:solidFill>
                  <a:schemeClr val="tx2"/>
                </a:solidFill>
              </a:rPr>
              <a:t>We note at the outset that generally, except for court costs and fees, a plaintiff may not recover 			attorney fees and expenses of litigation in his or her claim against the defendant unless such liability </a:t>
            </a:r>
            <a:r>
              <a:rPr lang="en-US" sz="1200" dirty="0" smtClean="0">
                <a:solidFill>
                  <a:schemeClr val="tx2"/>
                </a:solidFill>
              </a:rPr>
              <a:t>			arises from </a:t>
            </a:r>
            <a:r>
              <a:rPr lang="en-US" sz="1200" dirty="0">
                <a:solidFill>
                  <a:schemeClr val="tx2"/>
                </a:solidFill>
              </a:rPr>
              <a:t>specific statutory provisions or the contract of the parties.  </a:t>
            </a:r>
            <a:r>
              <a:rPr lang="en-US" sz="1200" i="1" dirty="0">
                <a:solidFill>
                  <a:schemeClr val="tx2"/>
                </a:solidFill>
              </a:rPr>
              <a:t>Cedarburg Light &amp; Water Comm. </a:t>
            </a:r>
            <a:r>
              <a:rPr lang="en-US" sz="1200" i="1" dirty="0" smtClean="0">
                <a:solidFill>
                  <a:schemeClr val="tx2"/>
                </a:solidFill>
              </a:rPr>
              <a:t>		V</a:t>
            </a:r>
            <a:r>
              <a:rPr lang="en-US" sz="1200" i="1" dirty="0">
                <a:solidFill>
                  <a:schemeClr val="tx2"/>
                </a:solidFill>
              </a:rPr>
              <a:t>. Glens </a:t>
            </a:r>
            <a:r>
              <a:rPr lang="en-US" sz="1200" i="1" dirty="0" smtClean="0">
                <a:solidFill>
                  <a:schemeClr val="tx2"/>
                </a:solidFill>
              </a:rPr>
              <a:t>Falls </a:t>
            </a:r>
            <a:r>
              <a:rPr lang="en-US" sz="1200" i="1" dirty="0">
                <a:solidFill>
                  <a:schemeClr val="tx2"/>
                </a:solidFill>
              </a:rPr>
              <a:t>Ins. Co.,</a:t>
            </a:r>
            <a:r>
              <a:rPr lang="en-US" sz="1200" dirty="0">
                <a:solidFill>
                  <a:schemeClr val="tx2"/>
                </a:solidFill>
              </a:rPr>
              <a:t> 42 Wis.2d 120, 124-25, 166 N.W.2d 165 (1969).”</a:t>
            </a:r>
            <a:br>
              <a:rPr lang="en-US" sz="1200" dirty="0">
                <a:solidFill>
                  <a:schemeClr val="tx2"/>
                </a:solidFill>
              </a:rPr>
            </a:br>
            <a:r>
              <a:rPr lang="en-US" sz="1200" dirty="0">
                <a:solidFill>
                  <a:schemeClr val="tx2"/>
                </a:solidFill>
              </a:rPr>
              <a:t/>
            </a:r>
            <a:br>
              <a:rPr lang="en-US" sz="1200" dirty="0">
                <a:solidFill>
                  <a:schemeClr val="tx2"/>
                </a:solidFill>
              </a:rPr>
            </a:br>
            <a:r>
              <a:rPr lang="en-US" sz="1200" dirty="0">
                <a:solidFill>
                  <a:schemeClr val="tx2"/>
                </a:solidFill>
              </a:rPr>
              <a:t>		</a:t>
            </a:r>
            <a:r>
              <a:rPr lang="en-US" sz="1200" u="sng" dirty="0" err="1">
                <a:solidFill>
                  <a:schemeClr val="tx2"/>
                </a:solidFill>
              </a:rPr>
              <a:t>Shands</a:t>
            </a:r>
            <a:r>
              <a:rPr lang="en-US" sz="1200" u="sng" dirty="0">
                <a:solidFill>
                  <a:schemeClr val="tx2"/>
                </a:solidFill>
              </a:rPr>
              <a:t> v. </a:t>
            </a:r>
            <a:r>
              <a:rPr lang="en-US" sz="1200" u="sng" dirty="0" err="1">
                <a:solidFill>
                  <a:schemeClr val="tx2"/>
                </a:solidFill>
              </a:rPr>
              <a:t>Castrovinci</a:t>
            </a:r>
            <a:r>
              <a:rPr lang="en-US" sz="1200" dirty="0">
                <a:solidFill>
                  <a:schemeClr val="tx2"/>
                </a:solidFill>
              </a:rPr>
              <a:t>, 115 Wis.2d 352, 340 N.W.2d 506 (1983)</a:t>
            </a:r>
            <a:br>
              <a:rPr lang="en-US" sz="1200" dirty="0">
                <a:solidFill>
                  <a:schemeClr val="tx2"/>
                </a:solidFill>
              </a:rPr>
            </a:br>
            <a:r>
              <a:rPr lang="en-US" sz="1200" dirty="0" smtClean="0">
                <a:solidFill>
                  <a:schemeClr val="tx2"/>
                </a:solidFill>
              </a:rPr>
              <a:t/>
            </a:r>
            <a:br>
              <a:rPr lang="en-US" sz="1200" dirty="0" smtClean="0">
                <a:solidFill>
                  <a:schemeClr val="tx2"/>
                </a:solidFill>
              </a:rPr>
            </a:br>
            <a:r>
              <a:rPr lang="en-US" sz="1200" dirty="0">
                <a:solidFill>
                  <a:schemeClr val="tx2"/>
                </a:solidFill>
              </a:rPr>
              <a:t/>
            </a:r>
            <a:br>
              <a:rPr lang="en-US" sz="1200" dirty="0">
                <a:solidFill>
                  <a:schemeClr val="tx2"/>
                </a:solidFill>
              </a:rPr>
            </a:br>
            <a:r>
              <a:rPr lang="en-US" sz="1200" dirty="0" smtClean="0">
                <a:solidFill>
                  <a:schemeClr val="tx2"/>
                </a:solidFill>
              </a:rPr>
              <a:t>	3.  Section </a:t>
            </a:r>
            <a:r>
              <a:rPr lang="en-US" sz="1200" dirty="0">
                <a:solidFill>
                  <a:schemeClr val="tx2"/>
                </a:solidFill>
              </a:rPr>
              <a:t>32.05(5) existed, but that was </a:t>
            </a:r>
            <a:r>
              <a:rPr lang="en-US" sz="1200" u="sng" dirty="0">
                <a:solidFill>
                  <a:schemeClr val="tx2"/>
                </a:solidFill>
              </a:rPr>
              <a:t>very</a:t>
            </a:r>
            <a:r>
              <a:rPr lang="en-US" sz="1200" dirty="0">
                <a:solidFill>
                  <a:schemeClr val="tx2"/>
                </a:solidFill>
              </a:rPr>
              <a:t> limited:</a:t>
            </a:r>
            <a:br>
              <a:rPr lang="en-US" sz="1200" dirty="0">
                <a:solidFill>
                  <a:schemeClr val="tx2"/>
                </a:solidFill>
              </a:rPr>
            </a:br>
            <a:r>
              <a:rPr lang="en-US" sz="1200" dirty="0">
                <a:solidFill>
                  <a:schemeClr val="tx2"/>
                </a:solidFill>
              </a:rPr>
              <a:t>		</a:t>
            </a:r>
            <a:br>
              <a:rPr lang="en-US" sz="1200" dirty="0">
                <a:solidFill>
                  <a:schemeClr val="tx2"/>
                </a:solidFill>
              </a:rPr>
            </a:br>
            <a:r>
              <a:rPr lang="en-US" sz="1200" dirty="0">
                <a:solidFill>
                  <a:schemeClr val="tx2"/>
                </a:solidFill>
              </a:rPr>
              <a:t>	</a:t>
            </a:r>
            <a:r>
              <a:rPr lang="en-US" sz="1200" dirty="0" smtClean="0">
                <a:solidFill>
                  <a:schemeClr val="tx2"/>
                </a:solidFill>
              </a:rPr>
              <a:t>	“</a:t>
            </a:r>
            <a:r>
              <a:rPr lang="en-US" sz="1200" dirty="0">
                <a:solidFill>
                  <a:schemeClr val="tx2"/>
                </a:solidFill>
              </a:rPr>
              <a:t>When an owner desires to contest the right of the </a:t>
            </a:r>
            <a:r>
              <a:rPr lang="en-US" sz="1200" dirty="0" err="1">
                <a:solidFill>
                  <a:schemeClr val="tx2"/>
                </a:solidFill>
              </a:rPr>
              <a:t>condemnor</a:t>
            </a:r>
            <a:r>
              <a:rPr lang="en-US" sz="1200" dirty="0">
                <a:solidFill>
                  <a:schemeClr val="tx2"/>
                </a:solidFill>
              </a:rPr>
              <a:t> to condemn the property described in </a:t>
            </a:r>
            <a:r>
              <a:rPr lang="en-US" sz="1200" dirty="0" smtClean="0">
                <a:solidFill>
                  <a:schemeClr val="tx2"/>
                </a:solidFill>
              </a:rPr>
              <a:t>			the jurisdictional </a:t>
            </a:r>
            <a:r>
              <a:rPr lang="en-US" sz="1200" dirty="0">
                <a:solidFill>
                  <a:schemeClr val="tx2"/>
                </a:solidFill>
              </a:rPr>
              <a:t>offer, for any reason other than that the amount of compensation offered is </a:t>
            </a:r>
            <a:r>
              <a:rPr lang="en-US" sz="1200" dirty="0" smtClean="0">
                <a:solidFill>
                  <a:schemeClr val="tx2"/>
                </a:solidFill>
              </a:rPr>
              <a:t>			inadequate</a:t>
            </a:r>
            <a:r>
              <a:rPr lang="en-US" sz="1200" dirty="0">
                <a:solidFill>
                  <a:schemeClr val="tx2"/>
                </a:solidFill>
              </a:rPr>
              <a:t>, such </a:t>
            </a:r>
            <a:r>
              <a:rPr lang="en-US" sz="1200" dirty="0" smtClean="0">
                <a:solidFill>
                  <a:schemeClr val="tx2"/>
                </a:solidFill>
              </a:rPr>
              <a:t>owner </a:t>
            </a:r>
            <a:r>
              <a:rPr lang="en-US" sz="1200" dirty="0">
                <a:solidFill>
                  <a:schemeClr val="tx2"/>
                </a:solidFill>
              </a:rPr>
              <a:t>may . . .commence an action in the circuit court of the county wherein the </a:t>
            </a:r>
            <a:r>
              <a:rPr lang="en-US" sz="1200" dirty="0" smtClean="0">
                <a:solidFill>
                  <a:schemeClr val="tx2"/>
                </a:solidFill>
              </a:rPr>
              <a:t>			property </a:t>
            </a:r>
            <a:r>
              <a:rPr lang="en-US" sz="1200" dirty="0">
                <a:solidFill>
                  <a:schemeClr val="tx2"/>
                </a:solidFill>
              </a:rPr>
              <a:t>is located, </a:t>
            </a:r>
            <a:r>
              <a:rPr lang="en-US" sz="1200" dirty="0" smtClean="0">
                <a:solidFill>
                  <a:schemeClr val="tx2"/>
                </a:solidFill>
              </a:rPr>
              <a:t>naming </a:t>
            </a:r>
            <a:r>
              <a:rPr lang="en-US" sz="1200" dirty="0">
                <a:solidFill>
                  <a:schemeClr val="tx2"/>
                </a:solidFill>
              </a:rPr>
              <a:t>the </a:t>
            </a:r>
            <a:r>
              <a:rPr lang="en-US" sz="1200" dirty="0" err="1">
                <a:solidFill>
                  <a:schemeClr val="tx2"/>
                </a:solidFill>
              </a:rPr>
              <a:t>condemnor</a:t>
            </a:r>
            <a:r>
              <a:rPr lang="en-US" sz="1200" dirty="0">
                <a:solidFill>
                  <a:schemeClr val="tx2"/>
                </a:solidFill>
              </a:rPr>
              <a:t> as defendant . . . . If the final judgment of the court is that </a:t>
            </a:r>
            <a:r>
              <a:rPr lang="en-US" sz="1200" dirty="0" smtClean="0">
                <a:solidFill>
                  <a:schemeClr val="tx2"/>
                </a:solidFill>
              </a:rPr>
              <a:t>		the </a:t>
            </a:r>
            <a:r>
              <a:rPr lang="en-US" sz="1200" dirty="0" err="1">
                <a:solidFill>
                  <a:schemeClr val="tx2"/>
                </a:solidFill>
              </a:rPr>
              <a:t>condemnor</a:t>
            </a:r>
            <a:r>
              <a:rPr lang="en-US" sz="1200" dirty="0">
                <a:solidFill>
                  <a:schemeClr val="tx2"/>
                </a:solidFill>
              </a:rPr>
              <a:t> cannot </a:t>
            </a:r>
            <a:r>
              <a:rPr lang="en-US" sz="1200" dirty="0" smtClean="0">
                <a:solidFill>
                  <a:schemeClr val="tx2"/>
                </a:solidFill>
              </a:rPr>
              <a:t>condemn </a:t>
            </a:r>
            <a:r>
              <a:rPr lang="en-US" sz="1200" dirty="0">
                <a:solidFill>
                  <a:schemeClr val="tx2"/>
                </a:solidFill>
              </a:rPr>
              <a:t>the property described in the jurisdictional offer, the judgment shall </a:t>
            </a:r>
            <a:r>
              <a:rPr lang="en-US" sz="1200" dirty="0" smtClean="0">
                <a:solidFill>
                  <a:schemeClr val="tx2"/>
                </a:solidFill>
              </a:rPr>
              <a:t>			also </a:t>
            </a:r>
            <a:r>
              <a:rPr lang="en-US" sz="1200" dirty="0">
                <a:solidFill>
                  <a:schemeClr val="tx2"/>
                </a:solidFill>
              </a:rPr>
              <a:t>award the owner such </a:t>
            </a:r>
            <a:r>
              <a:rPr lang="en-US" sz="1200" dirty="0" smtClean="0">
                <a:solidFill>
                  <a:schemeClr val="tx2"/>
                </a:solidFill>
              </a:rPr>
              <a:t>sum </a:t>
            </a:r>
            <a:r>
              <a:rPr lang="en-US" sz="1200" dirty="0">
                <a:solidFill>
                  <a:schemeClr val="tx2"/>
                </a:solidFill>
              </a:rPr>
              <a:t>as will in the opinion of the court reimburse the owner for his </a:t>
            </a:r>
            <a:r>
              <a:rPr lang="en-US" sz="1200" dirty="0" smtClean="0">
                <a:solidFill>
                  <a:schemeClr val="tx2"/>
                </a:solidFill>
              </a:rPr>
              <a:t>			reasonable </a:t>
            </a:r>
            <a:r>
              <a:rPr lang="en-US" sz="1200" dirty="0">
                <a:solidFill>
                  <a:schemeClr val="tx2"/>
                </a:solidFill>
              </a:rPr>
              <a:t>costs, disbursements and </a:t>
            </a:r>
            <a:r>
              <a:rPr lang="en-US" sz="1200" dirty="0" smtClean="0">
                <a:solidFill>
                  <a:schemeClr val="tx2"/>
                </a:solidFill>
              </a:rPr>
              <a:t>expenses </a:t>
            </a:r>
            <a:r>
              <a:rPr lang="en-US" sz="1200" dirty="0">
                <a:solidFill>
                  <a:schemeClr val="tx2"/>
                </a:solidFill>
              </a:rPr>
              <a:t>including reasonable attorney and engineering fees </a:t>
            </a:r>
            <a:r>
              <a:rPr lang="en-US" sz="1200" dirty="0" smtClean="0">
                <a:solidFill>
                  <a:schemeClr val="tx2"/>
                </a:solidFill>
              </a:rPr>
              <a:t>			actually </a:t>
            </a:r>
            <a:r>
              <a:rPr lang="en-US" sz="1200" dirty="0">
                <a:solidFill>
                  <a:schemeClr val="tx2"/>
                </a:solidFill>
              </a:rPr>
              <a:t>incurred because of the action of the </a:t>
            </a:r>
            <a:r>
              <a:rPr lang="en-US" sz="1200" dirty="0" err="1" smtClean="0">
                <a:solidFill>
                  <a:schemeClr val="tx2"/>
                </a:solidFill>
              </a:rPr>
              <a:t>condemnor</a:t>
            </a:r>
            <a:r>
              <a:rPr lang="en-US" sz="1200" dirty="0">
                <a:solidFill>
                  <a:schemeClr val="tx2"/>
                </a:solidFill>
              </a:rPr>
              <a:t>, but the judgment shall not, in addition </a:t>
            </a:r>
            <a:r>
              <a:rPr lang="en-US" sz="1200" dirty="0" smtClean="0">
                <a:solidFill>
                  <a:schemeClr val="tx2"/>
                </a:solidFill>
              </a:rPr>
              <a:t>			thereto</a:t>
            </a:r>
            <a:r>
              <a:rPr lang="en-US" sz="1200" dirty="0">
                <a:solidFill>
                  <a:schemeClr val="tx2"/>
                </a:solidFill>
              </a:rPr>
              <a:t>, award the owner taxable costs and </a:t>
            </a:r>
            <a:r>
              <a:rPr lang="en-US" sz="1200" dirty="0" smtClean="0">
                <a:solidFill>
                  <a:schemeClr val="tx2"/>
                </a:solidFill>
              </a:rPr>
              <a:t>disbursements </a:t>
            </a:r>
            <a:r>
              <a:rPr lang="en-US" sz="1200" dirty="0">
                <a:solidFill>
                  <a:schemeClr val="tx2"/>
                </a:solidFill>
              </a:rPr>
              <a:t>pursuant to </a:t>
            </a:r>
            <a:r>
              <a:rPr lang="en-US" sz="1200" dirty="0" err="1">
                <a:solidFill>
                  <a:schemeClr val="tx2"/>
                </a:solidFill>
              </a:rPr>
              <a:t>ch.</a:t>
            </a:r>
            <a:r>
              <a:rPr lang="en-US" sz="1200" dirty="0">
                <a:solidFill>
                  <a:schemeClr val="tx2"/>
                </a:solidFill>
              </a:rPr>
              <a:t> 271.”</a:t>
            </a:r>
            <a:br>
              <a:rPr lang="en-US" sz="1200" dirty="0">
                <a:solidFill>
                  <a:schemeClr val="tx2"/>
                </a:solidFill>
              </a:rPr>
            </a:br>
            <a:endParaRPr lang="en-US" sz="1200" dirty="0"/>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14</a:t>
            </a:fld>
            <a:endParaRPr lang="en-US"/>
          </a:p>
        </p:txBody>
      </p:sp>
    </p:spTree>
    <p:extLst>
      <p:ext uri="{BB962C8B-B14F-4D97-AF65-F5344CB8AC3E}">
        <p14:creationId xmlns:p14="http://schemas.microsoft.com/office/powerpoint/2010/main" val="1322343187"/>
      </p:ext>
    </p:extLst>
  </p:cSld>
  <p:clrMapOvr>
    <a:masterClrMapping/>
  </p:clrMapOvr>
  <p:transition spd="slow"/>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914400"/>
            <a:ext cx="8686800" cy="5029200"/>
          </a:xfrm>
        </p:spPr>
        <p:txBody>
          <a:bodyPr/>
          <a:lstStyle/>
          <a:p>
            <a:pPr marL="798513" indent="-798513" algn="l">
              <a:tabLst>
                <a:tab pos="1030288" algn="l"/>
                <a:tab pos="1376363" algn="l"/>
              </a:tabLst>
            </a:pPr>
            <a:r>
              <a:rPr lang="en-US" sz="1200" dirty="0">
                <a:solidFill>
                  <a:schemeClr val="tx2"/>
                </a:solidFill>
              </a:rPr>
              <a:t>	4</a:t>
            </a:r>
            <a:r>
              <a:rPr lang="en-US" sz="1200" dirty="0" smtClean="0">
                <a:solidFill>
                  <a:schemeClr val="tx2"/>
                </a:solidFill>
              </a:rPr>
              <a:t>.	And, Wisconsin courts interpreted this section restrictively:</a:t>
            </a:r>
            <a:br>
              <a:rPr lang="en-US" sz="1200" dirty="0" smtClean="0">
                <a:solidFill>
                  <a:schemeClr val="tx2"/>
                </a:solidFill>
              </a:rPr>
            </a:br>
            <a:r>
              <a:rPr lang="en-US" sz="1200" dirty="0">
                <a:solidFill>
                  <a:schemeClr val="tx2"/>
                </a:solidFill>
              </a:rPr>
              <a:t/>
            </a:r>
            <a:br>
              <a:rPr lang="en-US" sz="1200" dirty="0">
                <a:solidFill>
                  <a:schemeClr val="tx2"/>
                </a:solidFill>
              </a:rPr>
            </a:br>
            <a:r>
              <a:rPr lang="en-US" sz="1200" dirty="0">
                <a:solidFill>
                  <a:schemeClr val="tx2"/>
                </a:solidFill>
              </a:rPr>
              <a:t>	</a:t>
            </a:r>
            <a:r>
              <a:rPr lang="en-US" sz="1200" dirty="0" smtClean="0">
                <a:solidFill>
                  <a:schemeClr val="tx2"/>
                </a:solidFill>
              </a:rPr>
              <a:t>a.	ABRAHAMSON, Justice.</a:t>
            </a:r>
            <a:br>
              <a:rPr lang="en-US" sz="1200" dirty="0" smtClean="0">
                <a:solidFill>
                  <a:schemeClr val="tx2"/>
                </a:solidFill>
              </a:rPr>
            </a:br>
            <a:r>
              <a:rPr lang="en-US" sz="1200" dirty="0">
                <a:solidFill>
                  <a:schemeClr val="tx2"/>
                </a:solidFill>
              </a:rPr>
              <a:t>	</a:t>
            </a:r>
            <a:r>
              <a:rPr lang="en-US" sz="1200" dirty="0" smtClean="0">
                <a:solidFill>
                  <a:schemeClr val="tx2"/>
                </a:solidFill>
              </a:rPr>
              <a:t>	“The sole issue on appeal is whether the property owners are entitled to attorney’s fees under sec. 			32.05(5), Stats., where the condemnation proceeding is terminated as a result of a defect in the 			jurisdictional offer.  The trial court awarded fees; we reverse, holding that the owners were not 			entitled to attorney’s fees under sec. 32.05(5), Stats.” Footnote 1</a:t>
            </a:r>
            <a:br>
              <a:rPr lang="en-US" sz="1200" dirty="0" smtClean="0">
                <a:solidFill>
                  <a:schemeClr val="tx2"/>
                </a:solidFill>
              </a:rPr>
            </a:br>
            <a:r>
              <a:rPr lang="en-US" sz="1200" dirty="0" smtClean="0">
                <a:solidFill>
                  <a:schemeClr val="tx2"/>
                </a:solidFill>
              </a:rPr>
              <a:t/>
            </a:r>
            <a:br>
              <a:rPr lang="en-US" sz="1200" dirty="0" smtClean="0">
                <a:solidFill>
                  <a:schemeClr val="tx2"/>
                </a:solidFill>
              </a:rPr>
            </a:br>
            <a:r>
              <a:rPr lang="en-US" sz="1200" dirty="0">
                <a:solidFill>
                  <a:schemeClr val="tx2"/>
                </a:solidFill>
              </a:rPr>
              <a:t>	</a:t>
            </a:r>
            <a:r>
              <a:rPr lang="en-US" sz="1200" dirty="0" smtClean="0">
                <a:solidFill>
                  <a:schemeClr val="tx2"/>
                </a:solidFill>
              </a:rPr>
              <a:t>	. . .</a:t>
            </a:r>
            <a:br>
              <a:rPr lang="en-US" sz="1200" dirty="0" smtClean="0">
                <a:solidFill>
                  <a:schemeClr val="tx2"/>
                </a:solidFill>
              </a:rPr>
            </a:br>
            <a:r>
              <a:rPr lang="en-US" sz="1200" dirty="0">
                <a:solidFill>
                  <a:schemeClr val="tx2"/>
                </a:solidFill>
              </a:rPr>
              <a:t/>
            </a:r>
            <a:br>
              <a:rPr lang="en-US" sz="1200" dirty="0">
                <a:solidFill>
                  <a:schemeClr val="tx2"/>
                </a:solidFill>
              </a:rPr>
            </a:br>
            <a:r>
              <a:rPr lang="en-US" sz="1200" dirty="0" smtClean="0">
                <a:solidFill>
                  <a:schemeClr val="tx2"/>
                </a:solidFill>
              </a:rPr>
              <a:t>		“We have said that the constitutional requirement of just compensation does not compel the 			</a:t>
            </a:r>
            <a:r>
              <a:rPr lang="en-US" sz="1200" dirty="0" err="1" smtClean="0">
                <a:solidFill>
                  <a:schemeClr val="tx2"/>
                </a:solidFill>
              </a:rPr>
              <a:t>condemnor</a:t>
            </a:r>
            <a:r>
              <a:rPr lang="en-US" sz="1200" dirty="0" smtClean="0">
                <a:solidFill>
                  <a:schemeClr val="tx2"/>
                </a:solidFill>
              </a:rPr>
              <a:t> to pay the </a:t>
            </a:r>
            <a:r>
              <a:rPr lang="en-US" sz="1200" dirty="0" err="1" smtClean="0">
                <a:solidFill>
                  <a:schemeClr val="tx2"/>
                </a:solidFill>
              </a:rPr>
              <a:t>condemnee’s</a:t>
            </a:r>
            <a:r>
              <a:rPr lang="en-US" sz="1200" dirty="0" smtClean="0">
                <a:solidFill>
                  <a:schemeClr val="tx2"/>
                </a:solidFill>
              </a:rPr>
              <a:t> attorney’s fees in eminent domain proceedings.  </a:t>
            </a:r>
            <a:r>
              <a:rPr lang="en-US" sz="1200" i="1" dirty="0" smtClean="0">
                <a:solidFill>
                  <a:schemeClr val="tx2"/>
                </a:solidFill>
              </a:rPr>
              <a:t>Martineau v. 			State Conservation Comm.</a:t>
            </a:r>
            <a:r>
              <a:rPr lang="en-US" sz="1200" dirty="0" smtClean="0">
                <a:solidFill>
                  <a:schemeClr val="tx2"/>
                </a:solidFill>
              </a:rPr>
              <a:t>, 54 Wis.2d 76, 85, 194 N.W.2d 664 (1972) Footnote 5  The allowance of 			attorney’s fees in condemnation cases is a matter of policy to be determined by the legislature and 		not a matter of constitutional right.” Footnote 6</a:t>
            </a:r>
            <a:br>
              <a:rPr lang="en-US" sz="1200" dirty="0" smtClean="0">
                <a:solidFill>
                  <a:schemeClr val="tx2"/>
                </a:solidFill>
              </a:rPr>
            </a:br>
            <a:r>
              <a:rPr lang="en-US" sz="1200" dirty="0">
                <a:solidFill>
                  <a:schemeClr val="tx2"/>
                </a:solidFill>
              </a:rPr>
              <a:t/>
            </a:r>
            <a:br>
              <a:rPr lang="en-US" sz="1200" dirty="0">
                <a:solidFill>
                  <a:schemeClr val="tx2"/>
                </a:solidFill>
              </a:rPr>
            </a:br>
            <a:r>
              <a:rPr lang="en-US" sz="1200" dirty="0" smtClean="0">
                <a:solidFill>
                  <a:schemeClr val="tx2"/>
                </a:solidFill>
              </a:rPr>
              <a:t>		. . .</a:t>
            </a:r>
            <a:br>
              <a:rPr lang="en-US" sz="1200" dirty="0" smtClean="0">
                <a:solidFill>
                  <a:schemeClr val="tx2"/>
                </a:solidFill>
              </a:rPr>
            </a:br>
            <a:r>
              <a:rPr lang="en-US" sz="1200" dirty="0">
                <a:solidFill>
                  <a:schemeClr val="tx2"/>
                </a:solidFill>
              </a:rPr>
              <a:t/>
            </a:r>
            <a:br>
              <a:rPr lang="en-US" sz="1200" dirty="0">
                <a:solidFill>
                  <a:schemeClr val="tx2"/>
                </a:solidFill>
              </a:rPr>
            </a:br>
            <a:r>
              <a:rPr lang="en-US" sz="1200" dirty="0" smtClean="0">
                <a:solidFill>
                  <a:schemeClr val="tx2"/>
                </a:solidFill>
              </a:rPr>
              <a:t>		“This limited legislative history appears to support the city’s contentions that the phrase “cannot 			condemn” means “has no right to condemn” and that the circuit court therefore improperly awarded 		attorney’s fees to the </a:t>
            </a:r>
            <a:r>
              <a:rPr lang="en-US" sz="1200" dirty="0" err="1" smtClean="0">
                <a:solidFill>
                  <a:schemeClr val="tx2"/>
                </a:solidFill>
              </a:rPr>
              <a:t>Wieczoreks</a:t>
            </a:r>
            <a:r>
              <a:rPr lang="en-US" sz="1200" dirty="0" smtClean="0">
                <a:solidFill>
                  <a:schemeClr val="tx2"/>
                </a:solidFill>
              </a:rPr>
              <a:t>.”</a:t>
            </a:r>
            <a:br>
              <a:rPr lang="en-US" sz="1200" dirty="0" smtClean="0">
                <a:solidFill>
                  <a:schemeClr val="tx2"/>
                </a:solidFill>
              </a:rPr>
            </a:br>
            <a:r>
              <a:rPr lang="en-US" sz="1200" dirty="0">
                <a:solidFill>
                  <a:schemeClr val="tx2"/>
                </a:solidFill>
              </a:rPr>
              <a:t/>
            </a:r>
            <a:br>
              <a:rPr lang="en-US" sz="1200" dirty="0">
                <a:solidFill>
                  <a:schemeClr val="tx2"/>
                </a:solidFill>
              </a:rPr>
            </a:br>
            <a:r>
              <a:rPr lang="en-US" sz="1200" dirty="0" smtClean="0">
                <a:solidFill>
                  <a:schemeClr val="tx2"/>
                </a:solidFill>
              </a:rPr>
              <a:t>	</a:t>
            </a:r>
            <a:r>
              <a:rPr lang="en-US" sz="1200" u="sng" dirty="0" err="1" smtClean="0">
                <a:solidFill>
                  <a:schemeClr val="tx2"/>
                </a:solidFill>
              </a:rPr>
              <a:t>Wieczorek</a:t>
            </a:r>
            <a:r>
              <a:rPr lang="en-US" sz="1200" u="sng" dirty="0" smtClean="0">
                <a:solidFill>
                  <a:schemeClr val="tx2"/>
                </a:solidFill>
              </a:rPr>
              <a:t> v. City of Franklin</a:t>
            </a:r>
            <a:r>
              <a:rPr lang="en-US" sz="1200" dirty="0" smtClean="0">
                <a:solidFill>
                  <a:schemeClr val="tx2"/>
                </a:solidFill>
              </a:rPr>
              <a:t>, 82 Wis2d. 19, 20-24, 260 N.W.2d 650, 650-52 (1978)</a:t>
            </a:r>
            <a:endParaRPr lang="en-US" sz="1200" dirty="0">
              <a:solidFill>
                <a:schemeClr val="tx2"/>
              </a:solidFill>
            </a:endParaRP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15</a:t>
            </a:fld>
            <a:endParaRPr lang="en-US"/>
          </a:p>
        </p:txBody>
      </p:sp>
    </p:spTree>
    <p:extLst>
      <p:ext uri="{BB962C8B-B14F-4D97-AF65-F5344CB8AC3E}">
        <p14:creationId xmlns:p14="http://schemas.microsoft.com/office/powerpoint/2010/main" val="331474988"/>
      </p:ext>
    </p:extLst>
  </p:cSld>
  <p:clrMapOvr>
    <a:masterClrMapping/>
  </p:clrMapOvr>
  <p:transition spd="slow"/>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5029200"/>
          </a:xfrm>
        </p:spPr>
        <p:txBody>
          <a:bodyPr/>
          <a:lstStyle/>
          <a:p>
            <a:pPr marL="1146175" indent="-347663" algn="l"/>
            <a:r>
              <a:rPr lang="en-US" sz="1100" dirty="0" smtClean="0">
                <a:solidFill>
                  <a:schemeClr val="tx2"/>
                </a:solidFill>
              </a:rPr>
              <a:t>b.	</a:t>
            </a:r>
            <a:r>
              <a:rPr lang="en-US" sz="1100" u="sng" dirty="0" err="1" smtClean="0">
                <a:solidFill>
                  <a:schemeClr val="tx2"/>
                </a:solidFill>
              </a:rPr>
              <a:t>Leathem</a:t>
            </a:r>
            <a:r>
              <a:rPr lang="en-US" sz="1100" u="sng" dirty="0" smtClean="0">
                <a:solidFill>
                  <a:schemeClr val="tx2"/>
                </a:solidFill>
              </a:rPr>
              <a:t> Smith Lodge, Inc. v. State of Wisconsin</a:t>
            </a:r>
            <a:r>
              <a:rPr lang="en-US" sz="1100" dirty="0" smtClean="0">
                <a:solidFill>
                  <a:schemeClr val="tx2"/>
                </a:solidFill>
              </a:rPr>
              <a:t>, 94 Wis.2d 406, 419-20, 288 N.W.2d 808, 815 (1980)</a:t>
            </a:r>
            <a:br>
              <a:rPr lang="en-US" sz="1100" dirty="0" smtClean="0">
                <a:solidFill>
                  <a:schemeClr val="tx2"/>
                </a:solidFill>
              </a:rPr>
            </a:br>
            <a:r>
              <a:rPr lang="en-US" sz="1100" dirty="0">
                <a:solidFill>
                  <a:schemeClr val="tx2"/>
                </a:solidFill>
              </a:rPr>
              <a:t/>
            </a:r>
            <a:br>
              <a:rPr lang="en-US" sz="1100" dirty="0">
                <a:solidFill>
                  <a:schemeClr val="tx2"/>
                </a:solidFill>
              </a:rPr>
            </a:br>
            <a:r>
              <a:rPr lang="en-US" sz="1100" dirty="0" smtClean="0">
                <a:solidFill>
                  <a:schemeClr val="tx2"/>
                </a:solidFill>
              </a:rPr>
              <a:t>“The </a:t>
            </a:r>
            <a:r>
              <a:rPr lang="en-US" sz="1100" dirty="0" err="1">
                <a:solidFill>
                  <a:schemeClr val="tx2"/>
                </a:solidFill>
              </a:rPr>
              <a:t>condemnees</a:t>
            </a:r>
            <a:r>
              <a:rPr lang="en-US" sz="1100" dirty="0">
                <a:solidFill>
                  <a:schemeClr val="tx2"/>
                </a:solidFill>
              </a:rPr>
              <a:t> have filed a motion to review the trial court’s order denying actual costs.  We affirm that order, because sec. 32.05(11)(b), Stats. 1975, limits the </a:t>
            </a:r>
            <a:r>
              <a:rPr lang="en-US" sz="1100" dirty="0" err="1">
                <a:solidFill>
                  <a:schemeClr val="tx2"/>
                </a:solidFill>
              </a:rPr>
              <a:t>condemnee’s</a:t>
            </a:r>
            <a:r>
              <a:rPr lang="en-US" sz="1100" dirty="0">
                <a:solidFill>
                  <a:schemeClr val="tx2"/>
                </a:solidFill>
              </a:rPr>
              <a:t> recovery of costs in an action of this type to no more than statutory costs and disbursements.  That section provides:</a:t>
            </a:r>
            <a:br>
              <a:rPr lang="en-US" sz="1100" dirty="0">
                <a:solidFill>
                  <a:schemeClr val="tx2"/>
                </a:solidFill>
              </a:rPr>
            </a:br>
            <a:r>
              <a:rPr lang="en-US" sz="1100" dirty="0">
                <a:solidFill>
                  <a:schemeClr val="tx2"/>
                </a:solidFill>
              </a:rPr>
              <a:t> </a:t>
            </a:r>
            <a:br>
              <a:rPr lang="en-US" sz="1100" dirty="0">
                <a:solidFill>
                  <a:schemeClr val="tx2"/>
                </a:solidFill>
              </a:rPr>
            </a:br>
            <a:r>
              <a:rPr lang="en-US" sz="1100" dirty="0">
                <a:solidFill>
                  <a:schemeClr val="tx2"/>
                </a:solidFill>
              </a:rPr>
              <a:t>	</a:t>
            </a:r>
            <a:r>
              <a:rPr lang="en-US" sz="1100" dirty="0" smtClean="0">
                <a:solidFill>
                  <a:schemeClr val="tx2"/>
                </a:solidFill>
              </a:rPr>
              <a:t>‘If </a:t>
            </a:r>
            <a:r>
              <a:rPr lang="en-US" sz="1100" dirty="0">
                <a:solidFill>
                  <a:schemeClr val="tx2"/>
                </a:solidFill>
              </a:rPr>
              <a:t>the jury verdict as approved by the court exceeds the basic award, the appellant shall have </a:t>
            </a:r>
            <a:r>
              <a:rPr lang="en-US" sz="1100" dirty="0" smtClean="0">
                <a:solidFill>
                  <a:schemeClr val="tx2"/>
                </a:solidFill>
              </a:rPr>
              <a:t>	judgment </a:t>
            </a:r>
            <a:r>
              <a:rPr lang="en-US" sz="1100" dirty="0">
                <a:solidFill>
                  <a:schemeClr val="tx2"/>
                </a:solidFill>
              </a:rPr>
              <a:t>for the amount of such excess plus legal interest thereon to date of payment in full </a:t>
            </a:r>
            <a:r>
              <a:rPr lang="en-US" sz="1100" dirty="0" smtClean="0">
                <a:solidFill>
                  <a:schemeClr val="tx2"/>
                </a:solidFill>
              </a:rPr>
              <a:t>	from </a:t>
            </a:r>
            <a:r>
              <a:rPr lang="en-US" sz="1100" dirty="0">
                <a:solidFill>
                  <a:schemeClr val="tx2"/>
                </a:solidFill>
              </a:rPr>
              <a:t>that date which is 14 days after the date of taking </a:t>
            </a:r>
            <a:r>
              <a:rPr lang="en-US" sz="1100" i="1" dirty="0">
                <a:solidFill>
                  <a:schemeClr val="tx2"/>
                </a:solidFill>
              </a:rPr>
              <a:t>plus statutory taxable costs and </a:t>
            </a:r>
            <a:r>
              <a:rPr lang="en-US" sz="1100" i="1" dirty="0" smtClean="0">
                <a:solidFill>
                  <a:schemeClr val="tx2"/>
                </a:solidFill>
              </a:rPr>
              <a:t>	disbursements</a:t>
            </a:r>
            <a:r>
              <a:rPr lang="en-US" sz="1100" dirty="0" smtClean="0">
                <a:solidFill>
                  <a:schemeClr val="tx2"/>
                </a:solidFill>
              </a:rPr>
              <a:t> </a:t>
            </a:r>
            <a:r>
              <a:rPr lang="en-US" sz="1100" dirty="0">
                <a:solidFill>
                  <a:schemeClr val="tx2"/>
                </a:solidFill>
              </a:rPr>
              <a:t>pursuant to s. 814.02(2</a:t>
            </a:r>
            <a:r>
              <a:rPr lang="en-US" sz="1100" dirty="0" smtClean="0">
                <a:solidFill>
                  <a:schemeClr val="tx2"/>
                </a:solidFill>
              </a:rPr>
              <a:t>).’(</a:t>
            </a:r>
            <a:r>
              <a:rPr lang="en-US" sz="1100" dirty="0">
                <a:solidFill>
                  <a:schemeClr val="tx2"/>
                </a:solidFill>
              </a:rPr>
              <a:t>Emphasis supplied.)</a:t>
            </a:r>
            <a:br>
              <a:rPr lang="en-US" sz="1100" dirty="0">
                <a:solidFill>
                  <a:schemeClr val="tx2"/>
                </a:solidFill>
              </a:rPr>
            </a:br>
            <a:r>
              <a:rPr lang="en-US" sz="1100" dirty="0">
                <a:solidFill>
                  <a:schemeClr val="tx2"/>
                </a:solidFill>
              </a:rPr>
              <a:t> </a:t>
            </a:r>
            <a:br>
              <a:rPr lang="en-US" sz="1100" dirty="0">
                <a:solidFill>
                  <a:schemeClr val="tx2"/>
                </a:solidFill>
              </a:rPr>
            </a:br>
            <a:r>
              <a:rPr lang="en-US" sz="1100" dirty="0">
                <a:solidFill>
                  <a:schemeClr val="tx2"/>
                </a:solidFill>
              </a:rPr>
              <a:t>It should be noted that the trial court proceeded under sec. </a:t>
            </a:r>
            <a:r>
              <a:rPr lang="en-US" sz="1100" dirty="0" smtClean="0">
                <a:solidFill>
                  <a:schemeClr val="tx2"/>
                </a:solidFill>
              </a:rPr>
              <a:t>814.02(2) </a:t>
            </a:r>
            <a:r>
              <a:rPr lang="en-US" sz="1100" dirty="0">
                <a:solidFill>
                  <a:schemeClr val="tx2"/>
                </a:solidFill>
              </a:rPr>
              <a:t>Stats. </a:t>
            </a:r>
            <a:r>
              <a:rPr lang="en-US" sz="1100" dirty="0" smtClean="0">
                <a:solidFill>
                  <a:schemeClr val="tx2"/>
                </a:solidFill>
              </a:rPr>
              <a:t>1975,  and </a:t>
            </a:r>
            <a:r>
              <a:rPr lang="en-US" sz="1100" dirty="0">
                <a:solidFill>
                  <a:schemeClr val="tx2"/>
                </a:solidFill>
              </a:rPr>
              <a:t>awarded the maximum statutory costs of $100 and disbursements.  The cost awarded was then doubled, pursuant to sec. 807.01(3), because the jury award exceeded the pretrial settlement offer tendered by the </a:t>
            </a:r>
            <a:r>
              <a:rPr lang="en-US" sz="1100" dirty="0" err="1">
                <a:solidFill>
                  <a:schemeClr val="tx2"/>
                </a:solidFill>
              </a:rPr>
              <a:t>condemnees</a:t>
            </a:r>
            <a:r>
              <a:rPr lang="en-US" sz="1100" dirty="0">
                <a:solidFill>
                  <a:schemeClr val="tx2"/>
                </a:solidFill>
              </a:rPr>
              <a:t>.  The trial court correctly stated that any modification of the existing statutory costs was for the legislature.  Subsequently, sec. 32.28, Stats., was created to provide that </a:t>
            </a:r>
            <a:r>
              <a:rPr lang="en-US" sz="1100" dirty="0" err="1">
                <a:solidFill>
                  <a:schemeClr val="tx2"/>
                </a:solidFill>
              </a:rPr>
              <a:t>condemnees</a:t>
            </a:r>
            <a:r>
              <a:rPr lang="en-US" sz="1100" dirty="0">
                <a:solidFill>
                  <a:schemeClr val="tx2"/>
                </a:solidFill>
              </a:rPr>
              <a:t> could recover actual costs covering attorney and expert witness fees.  This statute does not apply to the present case.</a:t>
            </a:r>
            <a:br>
              <a:rPr lang="en-US" sz="1100" dirty="0">
                <a:solidFill>
                  <a:schemeClr val="tx2"/>
                </a:solidFill>
              </a:rPr>
            </a:br>
            <a:r>
              <a:rPr lang="en-US" sz="1100" dirty="0">
                <a:solidFill>
                  <a:schemeClr val="tx2"/>
                </a:solidFill>
              </a:rPr>
              <a:t> </a:t>
            </a:r>
            <a:br>
              <a:rPr lang="en-US" sz="1100" dirty="0">
                <a:solidFill>
                  <a:schemeClr val="tx2"/>
                </a:solidFill>
              </a:rPr>
            </a:br>
            <a:r>
              <a:rPr lang="en-US" sz="1100" dirty="0">
                <a:solidFill>
                  <a:schemeClr val="tx2"/>
                </a:solidFill>
              </a:rPr>
              <a:t>The rule applicable to this case is stated in </a:t>
            </a:r>
            <a:r>
              <a:rPr lang="en-US" sz="1100" i="1" dirty="0" err="1">
                <a:solidFill>
                  <a:schemeClr val="tx2"/>
                </a:solidFill>
              </a:rPr>
              <a:t>Wieczorek</a:t>
            </a:r>
            <a:r>
              <a:rPr lang="en-US" sz="1100" i="1" dirty="0">
                <a:solidFill>
                  <a:schemeClr val="tx2"/>
                </a:solidFill>
              </a:rPr>
              <a:t> v. Franklin</a:t>
            </a:r>
            <a:r>
              <a:rPr lang="en-US" sz="1100" dirty="0">
                <a:solidFill>
                  <a:schemeClr val="tx2"/>
                </a:solidFill>
              </a:rPr>
              <a:t>, 82 Wis.2d 19, 23, 260 N.W. 2d 650, 651 (1978):</a:t>
            </a:r>
            <a:br>
              <a:rPr lang="en-US" sz="1100" dirty="0">
                <a:solidFill>
                  <a:schemeClr val="tx2"/>
                </a:solidFill>
              </a:rPr>
            </a:br>
            <a:r>
              <a:rPr lang="en-US" sz="1100" dirty="0">
                <a:solidFill>
                  <a:schemeClr val="tx2"/>
                </a:solidFill>
              </a:rPr>
              <a:t> </a:t>
            </a:r>
            <a:br>
              <a:rPr lang="en-US" sz="1100" dirty="0">
                <a:solidFill>
                  <a:schemeClr val="tx2"/>
                </a:solidFill>
              </a:rPr>
            </a:br>
            <a:r>
              <a:rPr lang="en-US" sz="1100" dirty="0">
                <a:solidFill>
                  <a:schemeClr val="tx2"/>
                </a:solidFill>
              </a:rPr>
              <a:t>	</a:t>
            </a:r>
            <a:r>
              <a:rPr lang="en-US" sz="1100" dirty="0" smtClean="0">
                <a:solidFill>
                  <a:schemeClr val="tx2"/>
                </a:solidFill>
              </a:rPr>
              <a:t>‘We </a:t>
            </a:r>
            <a:r>
              <a:rPr lang="en-US" sz="1100" dirty="0">
                <a:solidFill>
                  <a:schemeClr val="tx2"/>
                </a:solidFill>
              </a:rPr>
              <a:t>have said that the constitutional requirement of just compensation does not compel the </a:t>
            </a:r>
            <a:r>
              <a:rPr lang="en-US" sz="1100" dirty="0" smtClean="0">
                <a:solidFill>
                  <a:schemeClr val="tx2"/>
                </a:solidFill>
              </a:rPr>
              <a:t>	</a:t>
            </a:r>
            <a:r>
              <a:rPr lang="en-US" sz="1100" dirty="0" err="1" smtClean="0">
                <a:solidFill>
                  <a:schemeClr val="tx2"/>
                </a:solidFill>
              </a:rPr>
              <a:t>condemnor</a:t>
            </a:r>
            <a:r>
              <a:rPr lang="en-US" sz="1100" dirty="0" smtClean="0">
                <a:solidFill>
                  <a:schemeClr val="tx2"/>
                </a:solidFill>
              </a:rPr>
              <a:t> </a:t>
            </a:r>
            <a:r>
              <a:rPr lang="en-US" sz="1100" dirty="0">
                <a:solidFill>
                  <a:schemeClr val="tx2"/>
                </a:solidFill>
              </a:rPr>
              <a:t>to pay the </a:t>
            </a:r>
            <a:r>
              <a:rPr lang="en-US" sz="1100" dirty="0" err="1">
                <a:solidFill>
                  <a:schemeClr val="tx2"/>
                </a:solidFill>
              </a:rPr>
              <a:t>condemnee’s</a:t>
            </a:r>
            <a:r>
              <a:rPr lang="en-US" sz="1100" dirty="0">
                <a:solidFill>
                  <a:schemeClr val="tx2"/>
                </a:solidFill>
              </a:rPr>
              <a:t> attorney’s fees in eminent domain proceedings.  </a:t>
            </a:r>
            <a:r>
              <a:rPr lang="en-US" sz="1100" dirty="0" smtClean="0">
                <a:solidFill>
                  <a:schemeClr val="tx2"/>
                </a:solidFill>
              </a:rPr>
              <a:t>	</a:t>
            </a:r>
            <a:r>
              <a:rPr lang="en-US" sz="1100" i="1" dirty="0" smtClean="0">
                <a:solidFill>
                  <a:schemeClr val="tx2"/>
                </a:solidFill>
              </a:rPr>
              <a:t>Martineau </a:t>
            </a:r>
            <a:r>
              <a:rPr lang="en-US" sz="1100" i="1" dirty="0">
                <a:solidFill>
                  <a:schemeClr val="tx2"/>
                </a:solidFill>
              </a:rPr>
              <a:t>v. </a:t>
            </a:r>
            <a:r>
              <a:rPr lang="en-US" sz="1100" i="1" dirty="0" smtClean="0">
                <a:solidFill>
                  <a:schemeClr val="tx2"/>
                </a:solidFill>
              </a:rPr>
              <a:t>	State </a:t>
            </a:r>
            <a:r>
              <a:rPr lang="en-US" sz="1100" i="1" dirty="0">
                <a:solidFill>
                  <a:schemeClr val="tx2"/>
                </a:solidFill>
              </a:rPr>
              <a:t>Conservation Comm.</a:t>
            </a:r>
            <a:r>
              <a:rPr lang="en-US" sz="1100" dirty="0">
                <a:solidFill>
                  <a:schemeClr val="tx2"/>
                </a:solidFill>
              </a:rPr>
              <a:t>, 54 Wis.2d 76, 85, 194 N.W. 2d 664 (1972).  The </a:t>
            </a:r>
            <a:r>
              <a:rPr lang="en-US" sz="1100" dirty="0" smtClean="0">
                <a:solidFill>
                  <a:schemeClr val="tx2"/>
                </a:solidFill>
              </a:rPr>
              <a:t>allowance </a:t>
            </a:r>
            <a:r>
              <a:rPr lang="en-US" sz="1100" dirty="0">
                <a:solidFill>
                  <a:schemeClr val="tx2"/>
                </a:solidFill>
              </a:rPr>
              <a:t>of attorney’s </a:t>
            </a:r>
            <a:r>
              <a:rPr lang="en-US" sz="1100" dirty="0" smtClean="0">
                <a:solidFill>
                  <a:schemeClr val="tx2"/>
                </a:solidFill>
              </a:rPr>
              <a:t>	fees </a:t>
            </a:r>
            <a:r>
              <a:rPr lang="en-US" sz="1100" dirty="0">
                <a:solidFill>
                  <a:schemeClr val="tx2"/>
                </a:solidFill>
              </a:rPr>
              <a:t>in condemnation cases is a matter of policy to be determined by </a:t>
            </a:r>
            <a:r>
              <a:rPr lang="en-US" sz="1100" dirty="0" smtClean="0">
                <a:solidFill>
                  <a:schemeClr val="tx2"/>
                </a:solidFill>
              </a:rPr>
              <a:t>the </a:t>
            </a:r>
            <a:r>
              <a:rPr lang="en-US" sz="1100" dirty="0">
                <a:solidFill>
                  <a:schemeClr val="tx2"/>
                </a:solidFill>
              </a:rPr>
              <a:t>legislature and not a matter </a:t>
            </a:r>
            <a:r>
              <a:rPr lang="en-US" sz="1100" dirty="0" smtClean="0">
                <a:solidFill>
                  <a:schemeClr val="tx2"/>
                </a:solidFill>
              </a:rPr>
              <a:t>	of </a:t>
            </a:r>
            <a:r>
              <a:rPr lang="en-US" sz="1100" dirty="0">
                <a:solidFill>
                  <a:schemeClr val="tx2"/>
                </a:solidFill>
              </a:rPr>
              <a:t>constitutional right</a:t>
            </a:r>
            <a:r>
              <a:rPr lang="en-US" sz="1100" dirty="0" smtClean="0">
                <a:solidFill>
                  <a:schemeClr val="tx2"/>
                </a:solidFill>
              </a:rPr>
              <a:t>.’</a:t>
            </a:r>
            <a:r>
              <a:rPr lang="en-US" sz="1100" dirty="0">
                <a:solidFill>
                  <a:schemeClr val="tx2"/>
                </a:solidFill>
              </a:rPr>
              <a:t/>
            </a:r>
            <a:br>
              <a:rPr lang="en-US" sz="1100" dirty="0">
                <a:solidFill>
                  <a:schemeClr val="tx2"/>
                </a:solidFill>
              </a:rPr>
            </a:br>
            <a:r>
              <a:rPr lang="en-US" sz="1100" dirty="0">
                <a:solidFill>
                  <a:schemeClr val="tx2"/>
                </a:solidFill>
              </a:rPr>
              <a:t> </a:t>
            </a:r>
            <a:br>
              <a:rPr lang="en-US" sz="1100" dirty="0">
                <a:solidFill>
                  <a:schemeClr val="tx2"/>
                </a:solidFill>
              </a:rPr>
            </a:br>
            <a:r>
              <a:rPr lang="en-US" sz="1100" dirty="0">
                <a:solidFill>
                  <a:schemeClr val="tx2"/>
                </a:solidFill>
              </a:rPr>
              <a:t>We affirm the court’s order allowing costs</a:t>
            </a:r>
            <a:r>
              <a:rPr lang="en-US" sz="1100" dirty="0" smtClean="0">
                <a:solidFill>
                  <a:schemeClr val="tx2"/>
                </a:solidFill>
              </a:rPr>
              <a:t>.”</a:t>
            </a:r>
            <a:r>
              <a:rPr lang="en-US" sz="1100" dirty="0">
                <a:solidFill>
                  <a:schemeClr val="tx2"/>
                </a:solidFill>
              </a:rPr>
              <a:t/>
            </a:r>
            <a:br>
              <a:rPr lang="en-US" sz="1100" dirty="0">
                <a:solidFill>
                  <a:schemeClr val="tx2"/>
                </a:solidFill>
              </a:rPr>
            </a:br>
            <a:endParaRPr lang="en-US" sz="1100" dirty="0">
              <a:solidFill>
                <a:schemeClr val="tx2"/>
              </a:solidFill>
            </a:endParaRP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16</a:t>
            </a:fld>
            <a:endParaRPr lang="en-US"/>
          </a:p>
        </p:txBody>
      </p:sp>
    </p:spTree>
    <p:extLst>
      <p:ext uri="{BB962C8B-B14F-4D97-AF65-F5344CB8AC3E}">
        <p14:creationId xmlns:p14="http://schemas.microsoft.com/office/powerpoint/2010/main" val="3016768896"/>
      </p:ext>
    </p:extLst>
  </p:cSld>
  <p:clrMapOvr>
    <a:masterClrMapping/>
  </p:clrMapOvr>
  <p:transition spd="slow"/>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4800600"/>
          </a:xfrm>
        </p:spPr>
        <p:txBody>
          <a:bodyPr/>
          <a:lstStyle/>
          <a:p>
            <a:r>
              <a:rPr lang="en-US" dirty="0"/>
              <a:t>And, then the sun comes out!</a:t>
            </a: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17</a:t>
            </a:fld>
            <a:endParaRPr lang="en-US"/>
          </a:p>
        </p:txBody>
      </p:sp>
    </p:spTree>
    <p:extLst>
      <p:ext uri="{BB962C8B-B14F-4D97-AF65-F5344CB8AC3E}">
        <p14:creationId xmlns:p14="http://schemas.microsoft.com/office/powerpoint/2010/main" val="1774042642"/>
      </p:ext>
    </p:extLst>
  </p:cSld>
  <p:clrMapOvr>
    <a:masterClrMapping/>
  </p:clrMapOvr>
  <p:transition spd="slow"/>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5181600"/>
          </a:xfrm>
        </p:spPr>
        <p:txBody>
          <a:bodyPr/>
          <a:lstStyle/>
          <a:p>
            <a:pPr algn="l"/>
            <a:r>
              <a:rPr lang="en-US" sz="3200" dirty="0" smtClean="0"/>
              <a:t>	</a:t>
            </a:r>
            <a:r>
              <a:rPr lang="en-US" sz="1200" dirty="0" smtClean="0">
                <a:solidFill>
                  <a:schemeClr val="tx2"/>
                </a:solidFill>
              </a:rPr>
              <a:t>B.  Section 32.28, Stats. Costs.</a:t>
            </a:r>
            <a:br>
              <a:rPr lang="en-US" sz="1200" dirty="0" smtClean="0">
                <a:solidFill>
                  <a:schemeClr val="tx2"/>
                </a:solidFill>
              </a:rPr>
            </a:br>
            <a:r>
              <a:rPr lang="en-US" sz="1200" dirty="0" smtClean="0">
                <a:solidFill>
                  <a:schemeClr val="tx2"/>
                </a:solidFill>
              </a:rPr>
              <a:t/>
            </a:r>
            <a:br>
              <a:rPr lang="en-US" sz="1200" dirty="0" smtClean="0">
                <a:solidFill>
                  <a:schemeClr val="tx2"/>
                </a:solidFill>
              </a:rPr>
            </a:br>
            <a:r>
              <a:rPr lang="en-US" sz="1000" dirty="0" smtClean="0">
                <a:solidFill>
                  <a:schemeClr val="tx2"/>
                </a:solidFill>
              </a:rPr>
              <a:t>(1</a:t>
            </a:r>
            <a:r>
              <a:rPr lang="en-US" sz="1000" dirty="0">
                <a:solidFill>
                  <a:schemeClr val="tx2"/>
                </a:solidFill>
              </a:rPr>
              <a:t>) In this section, “litigation expenses” means the sum of the costs, disbursements and expenses, including reasonable attorney, appraisal and engineering fees necessary to prepare for or participate in actual or anticipated proceedings before the condemnation commissioners, board of assessment or any court under this chapter.</a:t>
            </a:r>
            <a:br>
              <a:rPr lang="en-US" sz="1000" dirty="0">
                <a:solidFill>
                  <a:schemeClr val="tx2"/>
                </a:solidFill>
              </a:rPr>
            </a:br>
            <a:r>
              <a:rPr lang="en-US" sz="1000" dirty="0">
                <a:solidFill>
                  <a:schemeClr val="tx2"/>
                </a:solidFill>
              </a:rPr>
              <a:t> </a:t>
            </a:r>
            <a:br>
              <a:rPr lang="en-US" sz="1000" dirty="0">
                <a:solidFill>
                  <a:schemeClr val="tx2"/>
                </a:solidFill>
              </a:rPr>
            </a:br>
            <a:r>
              <a:rPr lang="en-US" sz="1000" dirty="0">
                <a:solidFill>
                  <a:schemeClr val="tx2"/>
                </a:solidFill>
              </a:rPr>
              <a:t>(2) Except as provided in sub.(3), costs shall be allowed under </a:t>
            </a:r>
            <a:r>
              <a:rPr lang="en-US" sz="1000" dirty="0" err="1">
                <a:solidFill>
                  <a:schemeClr val="tx2"/>
                </a:solidFill>
              </a:rPr>
              <a:t>ch.</a:t>
            </a:r>
            <a:r>
              <a:rPr lang="en-US" sz="1000" dirty="0">
                <a:solidFill>
                  <a:schemeClr val="tx2"/>
                </a:solidFill>
              </a:rPr>
              <a:t> 814 in any action brought under this chapter.  If the amount of just compensation found by the court or commissioners of condemnation exceeds the jurisdictional offer or the highest written offer prior to the jurisdictional offer, the </a:t>
            </a:r>
            <a:r>
              <a:rPr lang="en-US" sz="1000" dirty="0" err="1">
                <a:solidFill>
                  <a:schemeClr val="tx2"/>
                </a:solidFill>
              </a:rPr>
              <a:t>condemnee</a:t>
            </a:r>
            <a:r>
              <a:rPr lang="en-US" sz="1000" dirty="0">
                <a:solidFill>
                  <a:schemeClr val="tx2"/>
                </a:solidFill>
              </a:rPr>
              <a:t> shall be deemed the successful party under s. 814.02(2).</a:t>
            </a:r>
            <a:br>
              <a:rPr lang="en-US" sz="1000" dirty="0">
                <a:solidFill>
                  <a:schemeClr val="tx2"/>
                </a:solidFill>
              </a:rPr>
            </a:br>
            <a:r>
              <a:rPr lang="en-US" sz="1000" dirty="0">
                <a:solidFill>
                  <a:schemeClr val="tx2"/>
                </a:solidFill>
              </a:rPr>
              <a:t> </a:t>
            </a:r>
            <a:br>
              <a:rPr lang="en-US" sz="1000" dirty="0">
                <a:solidFill>
                  <a:schemeClr val="tx2"/>
                </a:solidFill>
              </a:rPr>
            </a:br>
            <a:r>
              <a:rPr lang="en-US" sz="1000" dirty="0">
                <a:solidFill>
                  <a:schemeClr val="tx2"/>
                </a:solidFill>
              </a:rPr>
              <a:t>(3) In lieu of costs under </a:t>
            </a:r>
            <a:r>
              <a:rPr lang="en-US" sz="1000" dirty="0" err="1">
                <a:solidFill>
                  <a:schemeClr val="tx2"/>
                </a:solidFill>
              </a:rPr>
              <a:t>ch.</a:t>
            </a:r>
            <a:r>
              <a:rPr lang="en-US" sz="1000" dirty="0">
                <a:solidFill>
                  <a:schemeClr val="tx2"/>
                </a:solidFill>
              </a:rPr>
              <a:t> 814, litigation expenses shall be awarded to the </a:t>
            </a:r>
            <a:r>
              <a:rPr lang="en-US" sz="1000" dirty="0" err="1">
                <a:solidFill>
                  <a:schemeClr val="tx2"/>
                </a:solidFill>
              </a:rPr>
              <a:t>condemnee</a:t>
            </a:r>
            <a:r>
              <a:rPr lang="en-US" sz="1000" dirty="0">
                <a:solidFill>
                  <a:schemeClr val="tx2"/>
                </a:solidFill>
              </a:rPr>
              <a:t> if:</a:t>
            </a:r>
            <a:br>
              <a:rPr lang="en-US" sz="1000" dirty="0">
                <a:solidFill>
                  <a:schemeClr val="tx2"/>
                </a:solidFill>
              </a:rPr>
            </a:br>
            <a:r>
              <a:rPr lang="en-US" sz="1000" dirty="0">
                <a:solidFill>
                  <a:schemeClr val="tx2"/>
                </a:solidFill>
              </a:rPr>
              <a:t>	(a) The proceeding is abandoned by the </a:t>
            </a:r>
            <a:r>
              <a:rPr lang="en-US" sz="1000" dirty="0" err="1">
                <a:solidFill>
                  <a:schemeClr val="tx2"/>
                </a:solidFill>
              </a:rPr>
              <a:t>condemnor</a:t>
            </a:r>
            <a:r>
              <a:rPr lang="en-US" sz="1000" dirty="0">
                <a:solidFill>
                  <a:schemeClr val="tx2"/>
                </a:solidFill>
              </a:rPr>
              <a:t>;</a:t>
            </a:r>
            <a:br>
              <a:rPr lang="en-US" sz="1000" dirty="0">
                <a:solidFill>
                  <a:schemeClr val="tx2"/>
                </a:solidFill>
              </a:rPr>
            </a:br>
            <a:r>
              <a:rPr lang="en-US" sz="1000" dirty="0">
                <a:solidFill>
                  <a:schemeClr val="tx2"/>
                </a:solidFill>
              </a:rPr>
              <a:t>	(b) The court determines that the </a:t>
            </a:r>
            <a:r>
              <a:rPr lang="en-US" sz="1000" dirty="0" err="1">
                <a:solidFill>
                  <a:schemeClr val="tx2"/>
                </a:solidFill>
              </a:rPr>
              <a:t>condemnor</a:t>
            </a:r>
            <a:r>
              <a:rPr lang="en-US" sz="1000" dirty="0">
                <a:solidFill>
                  <a:schemeClr val="tx2"/>
                </a:solidFill>
              </a:rPr>
              <a:t> does not have the right to condemn part or all of the property described in the jurisdictional offer or there is no necessity for its taking;</a:t>
            </a:r>
            <a:br>
              <a:rPr lang="en-US" sz="1000" dirty="0">
                <a:solidFill>
                  <a:schemeClr val="tx2"/>
                </a:solidFill>
              </a:rPr>
            </a:br>
            <a:r>
              <a:rPr lang="en-US" sz="1000" dirty="0">
                <a:solidFill>
                  <a:schemeClr val="tx2"/>
                </a:solidFill>
              </a:rPr>
              <a:t>	(c) The judgment is for the plaintiff in an action under s. 32.10;</a:t>
            </a:r>
            <a:br>
              <a:rPr lang="en-US" sz="1000" dirty="0">
                <a:solidFill>
                  <a:schemeClr val="tx2"/>
                </a:solidFill>
              </a:rPr>
            </a:br>
            <a:r>
              <a:rPr lang="en-US" sz="1000" dirty="0">
                <a:solidFill>
                  <a:schemeClr val="tx2"/>
                </a:solidFill>
              </a:rPr>
              <a:t>	(d) The award of the condemnation commission under s. 32.05(9) or 32.06 (8) exceeds the jurisdictional offer or the highest written offer prior to the jurisdictional offer by at least $700 and at least 15% and neither party appeals the award to the circuit court;</a:t>
            </a:r>
            <a:br>
              <a:rPr lang="en-US" sz="1000" dirty="0">
                <a:solidFill>
                  <a:schemeClr val="tx2"/>
                </a:solidFill>
              </a:rPr>
            </a:br>
            <a:r>
              <a:rPr lang="en-US" sz="1000" dirty="0">
                <a:solidFill>
                  <a:schemeClr val="tx2"/>
                </a:solidFill>
              </a:rPr>
              <a:t>	(e) The jury verdict as approved by the court under s. 32.05 (11) exceeds the jurisdictional offer or the highest written offer prior to the jurisdictional offer by at least $700 and at least 15%</a:t>
            </a:r>
            <a:br>
              <a:rPr lang="en-US" sz="1000" dirty="0">
                <a:solidFill>
                  <a:schemeClr val="tx2"/>
                </a:solidFill>
              </a:rPr>
            </a:br>
            <a:r>
              <a:rPr lang="en-US" sz="1000" dirty="0">
                <a:solidFill>
                  <a:schemeClr val="tx2"/>
                </a:solidFill>
              </a:rPr>
              <a:t>	(f) The </a:t>
            </a:r>
            <a:r>
              <a:rPr lang="en-US" sz="1000" dirty="0" err="1">
                <a:solidFill>
                  <a:schemeClr val="tx2"/>
                </a:solidFill>
              </a:rPr>
              <a:t>condemnee</a:t>
            </a:r>
            <a:r>
              <a:rPr lang="en-US" sz="1000" dirty="0">
                <a:solidFill>
                  <a:schemeClr val="tx2"/>
                </a:solidFill>
              </a:rPr>
              <a:t> appeals an award of the condemnation commission which exceeds the jurisdictional offer or the highest written offer prior to the jurisdictional offer by at least $700 and at least 15%, if the jury verdict as approved by the court under s. 32.05 (10) or 32.06 (10) exceeds the award of the condemnation commission by at least $700 and at least 15%</a:t>
            </a:r>
            <a:br>
              <a:rPr lang="en-US" sz="1000" dirty="0">
                <a:solidFill>
                  <a:schemeClr val="tx2"/>
                </a:solidFill>
              </a:rPr>
            </a:br>
            <a:r>
              <a:rPr lang="en-US" sz="1000" dirty="0">
                <a:solidFill>
                  <a:schemeClr val="tx2"/>
                </a:solidFill>
              </a:rPr>
              <a:t>	(g) The </a:t>
            </a:r>
            <a:r>
              <a:rPr lang="en-US" sz="1000" dirty="0" err="1">
                <a:solidFill>
                  <a:schemeClr val="tx2"/>
                </a:solidFill>
              </a:rPr>
              <a:t>condemnor</a:t>
            </a:r>
            <a:r>
              <a:rPr lang="en-US" sz="1000" dirty="0">
                <a:solidFill>
                  <a:schemeClr val="tx2"/>
                </a:solidFill>
              </a:rPr>
              <a:t> appeals the award of the condemnation commission, if the jury verdict as approved by the court under s. 32.05 (10) or 32.06 (10) exceeds the jurisdictional offer or the highest written offer prior to the jurisdictional offer by at least $700 and at least 15%;</a:t>
            </a:r>
            <a:br>
              <a:rPr lang="en-US" sz="1000" dirty="0">
                <a:solidFill>
                  <a:schemeClr val="tx2"/>
                </a:solidFill>
              </a:rPr>
            </a:br>
            <a:r>
              <a:rPr lang="en-US" sz="1000" dirty="0">
                <a:solidFill>
                  <a:schemeClr val="tx2"/>
                </a:solidFill>
              </a:rPr>
              <a:t>	(h) The </a:t>
            </a:r>
            <a:r>
              <a:rPr lang="en-US" sz="1000" dirty="0" err="1">
                <a:solidFill>
                  <a:schemeClr val="tx2"/>
                </a:solidFill>
              </a:rPr>
              <a:t>condemnee</a:t>
            </a:r>
            <a:r>
              <a:rPr lang="en-US" sz="1000" dirty="0">
                <a:solidFill>
                  <a:schemeClr val="tx2"/>
                </a:solidFill>
              </a:rPr>
              <a:t> appeals an award of the condemnation commission which does not exceed the jurisdictional offer or the highest written offer prior to the jurisdictional offer by 15%, if the jury verdict as approved by the court under s. 32.05 (10) or 32.06 (10) exceeds the jurisdictional offer or the highest written offer prior to the jurisdictional offer by at least $700 and at least 15%; or</a:t>
            </a:r>
            <a:br>
              <a:rPr lang="en-US" sz="1000" dirty="0">
                <a:solidFill>
                  <a:schemeClr val="tx2"/>
                </a:solidFill>
              </a:rPr>
            </a:br>
            <a:r>
              <a:rPr lang="en-US" sz="1000" dirty="0">
                <a:solidFill>
                  <a:schemeClr val="tx2"/>
                </a:solidFill>
              </a:rPr>
              <a:t>	(i) The </a:t>
            </a:r>
            <a:r>
              <a:rPr lang="en-US" sz="1000" dirty="0" err="1">
                <a:solidFill>
                  <a:schemeClr val="tx2"/>
                </a:solidFill>
              </a:rPr>
              <a:t>condemnee</a:t>
            </a:r>
            <a:r>
              <a:rPr lang="en-US" sz="1000" dirty="0">
                <a:solidFill>
                  <a:schemeClr val="tx2"/>
                </a:solidFill>
              </a:rPr>
              <a:t> appeals an assessment of damages and benefits under s. 32.61 (3), if the judgment is at least </a:t>
            </a:r>
            <a:r>
              <a:rPr lang="en-US" sz="1000" dirty="0" smtClean="0">
                <a:solidFill>
                  <a:schemeClr val="tx2"/>
                </a:solidFill>
              </a:rPr>
              <a:t>$700 </a:t>
            </a:r>
            <a:r>
              <a:rPr lang="en-US" sz="1000" dirty="0">
                <a:solidFill>
                  <a:schemeClr val="tx2"/>
                </a:solidFill>
              </a:rPr>
              <a:t>and at least 15% greater than the award made by the city.</a:t>
            </a:r>
            <a:br>
              <a:rPr lang="en-US" sz="1000" dirty="0">
                <a:solidFill>
                  <a:schemeClr val="tx2"/>
                </a:solidFill>
              </a:rPr>
            </a:br>
            <a:endParaRPr lang="en-US" sz="1000" dirty="0">
              <a:solidFill>
                <a:schemeClr val="tx2"/>
              </a:solidFill>
            </a:endParaRP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18</a:t>
            </a:fld>
            <a:endParaRPr lang="en-US"/>
          </a:p>
        </p:txBody>
      </p:sp>
    </p:spTree>
    <p:extLst>
      <p:ext uri="{BB962C8B-B14F-4D97-AF65-F5344CB8AC3E}">
        <p14:creationId xmlns:p14="http://schemas.microsoft.com/office/powerpoint/2010/main" val="1090047651"/>
      </p:ext>
    </p:extLst>
  </p:cSld>
  <p:clrMapOvr>
    <a:masterClrMapping/>
  </p:clrMapOvr>
  <p:transition spd="slow"/>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5029200"/>
          </a:xfrm>
        </p:spPr>
        <p:txBody>
          <a:bodyPr/>
          <a:lstStyle/>
          <a:p>
            <a:pPr algn="l">
              <a:tabLst>
                <a:tab pos="231775" algn="l"/>
                <a:tab pos="509588" algn="l"/>
                <a:tab pos="682625" algn="l"/>
              </a:tabLst>
            </a:pPr>
            <a:r>
              <a:rPr lang="en-US" sz="1200" dirty="0" smtClean="0">
                <a:solidFill>
                  <a:schemeClr val="tx2"/>
                </a:solidFill>
              </a:rPr>
              <a:t>III. Right to Take Cases and Fees</a:t>
            </a:r>
            <a:br>
              <a:rPr lang="en-US" sz="1200" dirty="0" smtClean="0">
                <a:solidFill>
                  <a:schemeClr val="tx2"/>
                </a:solidFill>
              </a:rPr>
            </a:br>
            <a:r>
              <a:rPr lang="en-US" sz="1200" dirty="0" smtClean="0">
                <a:solidFill>
                  <a:schemeClr val="tx2"/>
                </a:solidFill>
              </a:rPr>
              <a:t/>
            </a:r>
            <a:br>
              <a:rPr lang="en-US" sz="1200" dirty="0" smtClean="0">
                <a:solidFill>
                  <a:schemeClr val="tx2"/>
                </a:solidFill>
              </a:rPr>
            </a:br>
            <a:r>
              <a:rPr lang="en-US" sz="1200" dirty="0" smtClean="0">
                <a:solidFill>
                  <a:schemeClr val="tx2"/>
                </a:solidFill>
              </a:rPr>
              <a:t>	A.	Starting Point:</a:t>
            </a:r>
            <a:br>
              <a:rPr lang="en-US" sz="1200" dirty="0" smtClean="0">
                <a:solidFill>
                  <a:schemeClr val="tx2"/>
                </a:solidFill>
              </a:rPr>
            </a:br>
            <a:r>
              <a:rPr lang="en-US" sz="1200" dirty="0" smtClean="0">
                <a:solidFill>
                  <a:schemeClr val="tx2"/>
                </a:solidFill>
              </a:rPr>
              <a:t>		1)  32.28(3)(a)</a:t>
            </a:r>
            <a:br>
              <a:rPr lang="en-US" sz="1200" dirty="0" smtClean="0">
                <a:solidFill>
                  <a:schemeClr val="tx2"/>
                </a:solidFill>
              </a:rPr>
            </a:br>
            <a:r>
              <a:rPr lang="en-US" sz="1200" dirty="0" smtClean="0">
                <a:solidFill>
                  <a:schemeClr val="tx2"/>
                </a:solidFill>
              </a:rPr>
              <a:t>		The proceeding is abandoned by the </a:t>
            </a:r>
            <a:r>
              <a:rPr lang="en-US" sz="1200" dirty="0" err="1" smtClean="0">
                <a:solidFill>
                  <a:schemeClr val="tx2"/>
                </a:solidFill>
              </a:rPr>
              <a:t>condemnor</a:t>
            </a:r>
            <a:r>
              <a:rPr lang="en-US" sz="1200" dirty="0" smtClean="0">
                <a:solidFill>
                  <a:schemeClr val="tx2"/>
                </a:solidFill>
              </a:rPr>
              <a:t>;</a:t>
            </a:r>
            <a:br>
              <a:rPr lang="en-US" sz="1200" dirty="0" smtClean="0">
                <a:solidFill>
                  <a:schemeClr val="tx2"/>
                </a:solidFill>
              </a:rPr>
            </a:br>
            <a:r>
              <a:rPr lang="en-US" sz="1200" dirty="0" smtClean="0">
                <a:solidFill>
                  <a:schemeClr val="tx2"/>
                </a:solidFill>
              </a:rPr>
              <a:t/>
            </a:r>
            <a:br>
              <a:rPr lang="en-US" sz="1200" dirty="0" smtClean="0">
                <a:solidFill>
                  <a:schemeClr val="tx2"/>
                </a:solidFill>
              </a:rPr>
            </a:br>
            <a:r>
              <a:rPr lang="en-US" sz="1200" dirty="0" smtClean="0">
                <a:solidFill>
                  <a:schemeClr val="tx2"/>
                </a:solidFill>
              </a:rPr>
              <a:t>		2)	32.28(3)(b) </a:t>
            </a:r>
            <a:br>
              <a:rPr lang="en-US" sz="1200" dirty="0" smtClean="0">
                <a:solidFill>
                  <a:schemeClr val="tx2"/>
                </a:solidFill>
              </a:rPr>
            </a:br>
            <a:r>
              <a:rPr lang="en-US" sz="1200" dirty="0" smtClean="0">
                <a:solidFill>
                  <a:schemeClr val="tx2"/>
                </a:solidFill>
              </a:rPr>
              <a:t>		The court determines that the </a:t>
            </a:r>
            <a:r>
              <a:rPr lang="en-US" sz="1200" dirty="0" err="1" smtClean="0">
                <a:solidFill>
                  <a:schemeClr val="tx2"/>
                </a:solidFill>
              </a:rPr>
              <a:t>condemnor</a:t>
            </a:r>
            <a:r>
              <a:rPr lang="en-US" sz="1200" dirty="0" smtClean="0">
                <a:solidFill>
                  <a:schemeClr val="tx2"/>
                </a:solidFill>
              </a:rPr>
              <a:t> does not have the right to condemn part or all of the property 			described in the jurisdictional offer or there is no necessity for its taking.</a:t>
            </a:r>
            <a:br>
              <a:rPr lang="en-US" sz="1200" dirty="0" smtClean="0">
                <a:solidFill>
                  <a:schemeClr val="tx2"/>
                </a:solidFill>
              </a:rPr>
            </a:br>
            <a:r>
              <a:rPr lang="en-US" sz="1200" dirty="0" smtClean="0">
                <a:solidFill>
                  <a:schemeClr val="tx2"/>
                </a:solidFill>
              </a:rPr>
              <a:t/>
            </a:r>
            <a:br>
              <a:rPr lang="en-US" sz="1200" dirty="0" smtClean="0">
                <a:solidFill>
                  <a:schemeClr val="tx2"/>
                </a:solidFill>
              </a:rPr>
            </a:br>
            <a:r>
              <a:rPr lang="en-US" sz="1200" dirty="0" smtClean="0">
                <a:solidFill>
                  <a:schemeClr val="tx2"/>
                </a:solidFill>
              </a:rPr>
              <a:t>		3) 32.28 (3)(c)</a:t>
            </a:r>
            <a:br>
              <a:rPr lang="en-US" sz="1200" dirty="0" smtClean="0">
                <a:solidFill>
                  <a:schemeClr val="tx2"/>
                </a:solidFill>
              </a:rPr>
            </a:br>
            <a:r>
              <a:rPr lang="en-US" sz="1200" dirty="0" smtClean="0">
                <a:solidFill>
                  <a:schemeClr val="tx2"/>
                </a:solidFill>
              </a:rPr>
              <a:t>		The judgment is for the plaintiff in an action under s. 32.10</a:t>
            </a:r>
            <a:br>
              <a:rPr lang="en-US" sz="1200" dirty="0" smtClean="0">
                <a:solidFill>
                  <a:schemeClr val="tx2"/>
                </a:solidFill>
              </a:rPr>
            </a:br>
            <a:endParaRPr lang="en-US" sz="1200" dirty="0">
              <a:solidFill>
                <a:schemeClr val="tx2"/>
              </a:solidFill>
            </a:endParaRP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19</a:t>
            </a:fld>
            <a:endParaRPr lang="en-US"/>
          </a:p>
        </p:txBody>
      </p:sp>
    </p:spTree>
    <p:extLst>
      <p:ext uri="{BB962C8B-B14F-4D97-AF65-F5344CB8AC3E}">
        <p14:creationId xmlns:p14="http://schemas.microsoft.com/office/powerpoint/2010/main" val="1697817142"/>
      </p:ext>
    </p:extLst>
  </p:cSld>
  <p:clrMapOvr>
    <a:masterClrMapping/>
  </p:clrMapOvr>
  <p:transition spd="slow"/>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4648200"/>
          </a:xfrm>
        </p:spPr>
        <p:txBody>
          <a:bodyPr/>
          <a:lstStyle/>
          <a:p>
            <a:pPr>
              <a:spcBef>
                <a:spcPts val="0"/>
              </a:spcBef>
            </a:pPr>
            <a:r>
              <a:rPr lang="en-US" dirty="0">
                <a:solidFill>
                  <a:schemeClr val="tx1"/>
                </a:solidFill>
              </a:rPr>
              <a:t>Thomas S. Hornig</a:t>
            </a:r>
            <a:br>
              <a:rPr lang="en-US" dirty="0">
                <a:solidFill>
                  <a:schemeClr val="tx1"/>
                </a:solidFill>
              </a:rPr>
            </a:br>
            <a:r>
              <a:rPr lang="en-US" dirty="0">
                <a:solidFill>
                  <a:schemeClr val="tx1"/>
                </a:solidFill>
              </a:rPr>
              <a:t>von </a:t>
            </a:r>
            <a:r>
              <a:rPr lang="en-US" dirty="0" err="1">
                <a:solidFill>
                  <a:schemeClr val="tx1"/>
                </a:solidFill>
              </a:rPr>
              <a:t>Briesen</a:t>
            </a:r>
            <a:r>
              <a:rPr lang="en-US" dirty="0">
                <a:solidFill>
                  <a:schemeClr val="tx1"/>
                </a:solidFill>
              </a:rPr>
              <a:t> &amp; Roper, </a:t>
            </a:r>
            <a:r>
              <a:rPr lang="en-US" dirty="0" err="1">
                <a:solidFill>
                  <a:schemeClr val="tx1"/>
                </a:solidFill>
              </a:rPr>
              <a:t>s.c.</a:t>
            </a:r>
            <a:r>
              <a:rPr lang="en-US" dirty="0">
                <a:solidFill>
                  <a:schemeClr val="tx1"/>
                </a:solidFill>
              </a:rPr>
              <a:t/>
            </a:r>
            <a:br>
              <a:rPr lang="en-US" dirty="0">
                <a:solidFill>
                  <a:schemeClr val="tx1"/>
                </a:solidFill>
              </a:rPr>
            </a:br>
            <a:r>
              <a:rPr lang="en-US" dirty="0">
                <a:solidFill>
                  <a:schemeClr val="tx1"/>
                </a:solidFill>
              </a:rPr>
              <a:t>Milwaukee, Madison, Brookfield</a:t>
            </a:r>
            <a:br>
              <a:rPr lang="en-US" dirty="0">
                <a:solidFill>
                  <a:schemeClr val="tx1"/>
                </a:solidFill>
              </a:rPr>
            </a:br>
            <a:r>
              <a:rPr lang="en-US" dirty="0">
                <a:solidFill>
                  <a:schemeClr val="tx1"/>
                </a:solidFill>
              </a:rPr>
              <a:t/>
            </a:r>
            <a:br>
              <a:rPr lang="en-US" dirty="0">
                <a:solidFill>
                  <a:schemeClr val="tx1"/>
                </a:solidFill>
              </a:rPr>
            </a:br>
            <a:r>
              <a:rPr lang="en-US" sz="2800" dirty="0">
                <a:solidFill>
                  <a:schemeClr val="tx1"/>
                </a:solidFill>
              </a:rPr>
              <a:t>With thanks to </a:t>
            </a:r>
            <a:r>
              <a:rPr lang="en-US" sz="2800" dirty="0" smtClean="0">
                <a:solidFill>
                  <a:schemeClr val="tx1"/>
                </a:solidFill>
              </a:rPr>
              <a:t>Nick Boerke </a:t>
            </a:r>
            <a:r>
              <a:rPr lang="en-US" sz="2800" dirty="0">
                <a:solidFill>
                  <a:schemeClr val="tx1"/>
                </a:solidFill>
              </a:rPr>
              <a:t>of our office for his invaluable research assistance</a:t>
            </a:r>
            <a:br>
              <a:rPr lang="en-US" sz="2800" dirty="0">
                <a:solidFill>
                  <a:schemeClr val="tx1"/>
                </a:solidFill>
              </a:rPr>
            </a:br>
            <a:endParaRPr lang="en-US" sz="2800" dirty="0">
              <a:solidFill>
                <a:schemeClr val="tx1"/>
              </a:solidFill>
            </a:endParaRP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2</a:t>
            </a:fld>
            <a:endParaRPr lang="en-US"/>
          </a:p>
        </p:txBody>
      </p:sp>
    </p:spTree>
    <p:extLst>
      <p:ext uri="{BB962C8B-B14F-4D97-AF65-F5344CB8AC3E}">
        <p14:creationId xmlns:p14="http://schemas.microsoft.com/office/powerpoint/2010/main" val="221972785"/>
      </p:ext>
    </p:extLst>
  </p:cSld>
  <p:clrMapOvr>
    <a:masterClrMapping/>
  </p:clrMapOvr>
  <p:transition spd="slow"/>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5105400"/>
          </a:xfrm>
        </p:spPr>
        <p:txBody>
          <a:bodyPr/>
          <a:lstStyle/>
          <a:p>
            <a:pPr algn="l">
              <a:tabLst>
                <a:tab pos="1146175" algn="l"/>
                <a:tab pos="1376363" algn="l"/>
                <a:tab pos="1597025" algn="l"/>
              </a:tabLst>
            </a:pPr>
            <a:r>
              <a:rPr lang="en-US" sz="1200" dirty="0">
                <a:solidFill>
                  <a:srgbClr val="000000"/>
                </a:solidFill>
              </a:rPr>
              <a:t/>
            </a:r>
            <a:br>
              <a:rPr lang="en-US" sz="1200" dirty="0">
                <a:solidFill>
                  <a:srgbClr val="000000"/>
                </a:solidFill>
              </a:rPr>
            </a:br>
            <a:r>
              <a:rPr lang="en-US" sz="1200" dirty="0">
                <a:solidFill>
                  <a:srgbClr val="000000"/>
                </a:solidFill>
              </a:rPr>
              <a:t>	</a:t>
            </a:r>
            <a:r>
              <a:rPr lang="en-US" sz="1200" dirty="0" smtClean="0">
                <a:solidFill>
                  <a:srgbClr val="000000"/>
                </a:solidFill>
              </a:rPr>
              <a:t>B.  The Cases</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a:solidFill>
                  <a:srgbClr val="000000"/>
                </a:solidFill>
              </a:rPr>
              <a:t>	</a:t>
            </a:r>
            <a:r>
              <a:rPr lang="en-US" sz="1200" dirty="0" smtClean="0">
                <a:solidFill>
                  <a:srgbClr val="000000"/>
                </a:solidFill>
              </a:rPr>
              <a:t>	1.  First, Background</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a:solidFill>
                  <a:srgbClr val="000000"/>
                </a:solidFill>
              </a:rPr>
              <a:t>		</a:t>
            </a:r>
            <a:r>
              <a:rPr lang="en-US" sz="1200" dirty="0" smtClean="0">
                <a:solidFill>
                  <a:srgbClr val="000000"/>
                </a:solidFill>
              </a:rPr>
              <a:t>	a</a:t>
            </a:r>
            <a:r>
              <a:rPr lang="en-US" sz="1200" dirty="0">
                <a:solidFill>
                  <a:srgbClr val="000000"/>
                </a:solidFill>
              </a:rPr>
              <a:t>.	</a:t>
            </a:r>
            <a:r>
              <a:rPr lang="en-US" sz="1200" u="sng" dirty="0">
                <a:solidFill>
                  <a:srgbClr val="000000"/>
                </a:solidFill>
              </a:rPr>
              <a:t>1983</a:t>
            </a:r>
            <a:r>
              <a:rPr lang="en-US" sz="1200" dirty="0">
                <a:solidFill>
                  <a:srgbClr val="000000"/>
                </a:solidFill>
              </a:rPr>
              <a:t> </a:t>
            </a:r>
            <a:r>
              <a:rPr lang="en-US" sz="1200" dirty="0" smtClean="0">
                <a:solidFill>
                  <a:srgbClr val="000000"/>
                </a:solidFill>
              </a:rPr>
              <a:t>– </a:t>
            </a:r>
            <a:r>
              <a:rPr lang="en-US" sz="1200" u="sng" dirty="0" err="1" smtClean="0">
                <a:solidFill>
                  <a:srgbClr val="000000"/>
                </a:solidFill>
              </a:rPr>
              <a:t>Shands</a:t>
            </a:r>
            <a:r>
              <a:rPr lang="en-US" sz="1200" u="sng" dirty="0" smtClean="0">
                <a:solidFill>
                  <a:srgbClr val="000000"/>
                </a:solidFill>
              </a:rPr>
              <a:t> v. </a:t>
            </a:r>
            <a:r>
              <a:rPr lang="en-US" sz="1200" u="sng" dirty="0" err="1" smtClean="0">
                <a:solidFill>
                  <a:srgbClr val="000000"/>
                </a:solidFill>
              </a:rPr>
              <a:t>Castrovinci</a:t>
            </a:r>
            <a:r>
              <a:rPr lang="en-US" sz="1200" dirty="0" smtClean="0">
                <a:solidFill>
                  <a:srgbClr val="000000"/>
                </a:solidFill>
              </a:rPr>
              <a:t>, 115 Wis.2d 352, 340 N.W.2d 506 (1983)</a:t>
            </a:r>
            <a:r>
              <a:rPr lang="en-US" sz="1200" dirty="0">
                <a:solidFill>
                  <a:srgbClr val="000000"/>
                </a:solidFill>
              </a:rPr>
              <a:t/>
            </a:r>
            <a:br>
              <a:rPr lang="en-US" sz="1200" dirty="0">
                <a:solidFill>
                  <a:srgbClr val="000000"/>
                </a:solidFill>
              </a:rPr>
            </a:br>
            <a:r>
              <a:rPr lang="en-US" sz="1200" dirty="0" smtClean="0">
                <a:solidFill>
                  <a:srgbClr val="000000"/>
                </a:solidFill>
              </a:rPr>
              <a:t>				“The issues presented on this appeal are whether sec. 100.20(5), Stats., requires an award of 				reasonable attorney fees for an appeal in an action for violation of Wis. </a:t>
            </a:r>
            <a:r>
              <a:rPr lang="en-US" sz="1200" dirty="0" err="1" smtClean="0">
                <a:solidFill>
                  <a:srgbClr val="000000"/>
                </a:solidFill>
              </a:rPr>
              <a:t>Adm.Code</a:t>
            </a:r>
            <a:r>
              <a:rPr lang="en-US" sz="1200" dirty="0" smtClean="0">
                <a:solidFill>
                  <a:srgbClr val="000000"/>
                </a:solidFill>
              </a:rPr>
              <a:t> sec. Ag 					134.06; and, if such attorney fees are recoverable, whether a tax supported legal services 					organization is entitled to receive attorney fees even though the client is not responsible for 					paying a legal fee.”</a:t>
            </a:r>
            <a:br>
              <a:rPr lang="en-US" sz="1200" dirty="0" smtClean="0">
                <a:solidFill>
                  <a:srgbClr val="000000"/>
                </a:solidFill>
              </a:rPr>
            </a:br>
            <a:r>
              <a:rPr lang="en-US" sz="1200" dirty="0" smtClean="0">
                <a:solidFill>
                  <a:srgbClr val="000000"/>
                </a:solidFill>
              </a:rPr>
              <a:t/>
            </a:r>
            <a:br>
              <a:rPr lang="en-US" sz="1200" dirty="0" smtClean="0">
                <a:solidFill>
                  <a:srgbClr val="000000"/>
                </a:solidFill>
              </a:rPr>
            </a:br>
            <a:r>
              <a:rPr lang="en-US" sz="1200" dirty="0">
                <a:solidFill>
                  <a:srgbClr val="000000"/>
                </a:solidFill>
              </a:rPr>
              <a:t>	</a:t>
            </a:r>
            <a:r>
              <a:rPr lang="en-US" sz="1200" dirty="0" smtClean="0">
                <a:solidFill>
                  <a:srgbClr val="000000"/>
                </a:solidFill>
              </a:rPr>
              <a:t>			“In light of these important interests, we find no reason to interpret sec. 100.20(5), Stats., as 				limiting the award of attorney fees to the original trial court litigation.  Accordingly, we hold 				that a tenant who has suffered pecuniary loss because of a violation of </a:t>
            </a:r>
            <a:r>
              <a:rPr lang="en-US" sz="1200" dirty="0" err="1" smtClean="0">
                <a:solidFill>
                  <a:srgbClr val="000000"/>
                </a:solidFill>
              </a:rPr>
              <a:t>Wis.Adm.Code</a:t>
            </a:r>
            <a:r>
              <a:rPr lang="en-US" sz="1200" dirty="0" smtClean="0">
                <a:solidFill>
                  <a:srgbClr val="000000"/>
                </a:solidFill>
              </a:rPr>
              <a:t> Ch. Ag 				134 shall recover reasonable attorney fees for appellate review undertaken to attack or 					defend a trial court’s decision in the suit.”</a:t>
            </a:r>
            <a:br>
              <a:rPr lang="en-US" sz="1200" dirty="0" smtClean="0">
                <a:solidFill>
                  <a:srgbClr val="000000"/>
                </a:solidFill>
              </a:rPr>
            </a:br>
            <a:r>
              <a:rPr lang="en-US" sz="1200" dirty="0" smtClean="0">
                <a:solidFill>
                  <a:srgbClr val="000000"/>
                </a:solidFill>
              </a:rPr>
              <a:t/>
            </a:r>
            <a:br>
              <a:rPr lang="en-US" sz="1200" dirty="0" smtClean="0">
                <a:solidFill>
                  <a:srgbClr val="000000"/>
                </a:solidFill>
              </a:rPr>
            </a:br>
            <a:r>
              <a:rPr lang="en-US" sz="1200" dirty="0">
                <a:solidFill>
                  <a:srgbClr val="000000"/>
                </a:solidFill>
              </a:rPr>
              <a:t>	</a:t>
            </a:r>
            <a:r>
              <a:rPr lang="en-US" sz="1200" dirty="0" smtClean="0">
                <a:solidFill>
                  <a:srgbClr val="000000"/>
                </a:solidFill>
              </a:rPr>
              <a:t>			“To permit the recovery of attorney fees for successful appellate work is simply to recognize 				that an attorney’s effort at that stage is as essential to the tenant’s success as is an attorney’s 				work at the trial court level.  Furthermore, we recognize that, if attorney fees were not 					recoverable on appeal, landlords could defeat the statutory purposes by the simple expedient 				of an appeal, which will be prohibitively expensive for many tenants; similarly, tenants would 				have little incentive to pursue a meritorious claim on appeal where they had not prevailed at 				the trial court level.  In short, to deny attorney fees to tenants who need to pursue appellate 				review to enforce their rights would undercut the salutary objectives of the statute.”</a:t>
            </a:r>
            <a:endParaRPr lang="en-US" dirty="0"/>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20</a:t>
            </a:fld>
            <a:endParaRPr lang="en-US"/>
          </a:p>
        </p:txBody>
      </p:sp>
    </p:spTree>
    <p:extLst>
      <p:ext uri="{BB962C8B-B14F-4D97-AF65-F5344CB8AC3E}">
        <p14:creationId xmlns:p14="http://schemas.microsoft.com/office/powerpoint/2010/main" val="3600187155"/>
      </p:ext>
    </p:extLst>
  </p:cSld>
  <p:clrMapOvr>
    <a:masterClrMapping/>
  </p:clrMapOvr>
  <p:transition spd="slow"/>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5105400"/>
          </a:xfrm>
        </p:spPr>
        <p:txBody>
          <a:bodyPr/>
          <a:lstStyle/>
          <a:p>
            <a:pPr algn="l">
              <a:tabLst>
                <a:tab pos="1146175" algn="l"/>
                <a:tab pos="1376363" algn="l"/>
                <a:tab pos="1597025" algn="l"/>
              </a:tabLst>
            </a:pPr>
            <a:r>
              <a:rPr lang="en-US" sz="1200" dirty="0" smtClean="0">
                <a:solidFill>
                  <a:srgbClr val="000000"/>
                </a:solidFill>
              </a:rPr>
              <a:t>	</a:t>
            </a:r>
            <a:r>
              <a:rPr lang="en-US" sz="1200" dirty="0">
                <a:solidFill>
                  <a:srgbClr val="000000"/>
                </a:solidFill>
              </a:rPr>
              <a:t>	</a:t>
            </a:r>
            <a:r>
              <a:rPr lang="en-US" sz="1200" dirty="0" smtClean="0">
                <a:solidFill>
                  <a:srgbClr val="000000"/>
                </a:solidFill>
              </a:rPr>
              <a:t>	b.</a:t>
            </a:r>
            <a:r>
              <a:rPr lang="en-US" sz="1200" dirty="0">
                <a:solidFill>
                  <a:srgbClr val="000000"/>
                </a:solidFill>
              </a:rPr>
              <a:t>	</a:t>
            </a:r>
            <a:r>
              <a:rPr lang="en-US" sz="1200" u="sng" dirty="0" smtClean="0">
                <a:solidFill>
                  <a:srgbClr val="000000"/>
                </a:solidFill>
              </a:rPr>
              <a:t>1984</a:t>
            </a:r>
            <a:r>
              <a:rPr lang="en-US" sz="1200" dirty="0" smtClean="0">
                <a:solidFill>
                  <a:srgbClr val="000000"/>
                </a:solidFill>
              </a:rPr>
              <a:t> – </a:t>
            </a:r>
            <a:r>
              <a:rPr lang="en-US" sz="1200" u="sng" dirty="0" smtClean="0">
                <a:solidFill>
                  <a:srgbClr val="000000"/>
                </a:solidFill>
              </a:rPr>
              <a:t>Maxey v. Redevelopment Authority of the City of Racine</a:t>
            </a:r>
            <a:r>
              <a:rPr lang="en-US" sz="1200" dirty="0" smtClean="0">
                <a:solidFill>
                  <a:srgbClr val="000000"/>
                </a:solidFill>
              </a:rPr>
              <a:t>, 120 Wis.2d 13, 18-23 353 					N.W.2d 812 (1984)</a:t>
            </a:r>
            <a:br>
              <a:rPr lang="en-US" sz="1200" dirty="0" smtClean="0">
                <a:solidFill>
                  <a:srgbClr val="000000"/>
                </a:solidFill>
              </a:rPr>
            </a:br>
            <a:r>
              <a:rPr lang="en-US" sz="1200" dirty="0">
                <a:solidFill>
                  <a:srgbClr val="000000"/>
                </a:solidFill>
              </a:rPr>
              <a:t>	</a:t>
            </a:r>
            <a:r>
              <a:rPr lang="en-US" sz="1200" dirty="0" smtClean="0">
                <a:solidFill>
                  <a:srgbClr val="000000"/>
                </a:solidFill>
              </a:rPr>
              <a:t>			</a:t>
            </a:r>
            <a:br>
              <a:rPr lang="en-US" sz="1200" dirty="0" smtClean="0">
                <a:solidFill>
                  <a:srgbClr val="000000"/>
                </a:solidFill>
              </a:rPr>
            </a:br>
            <a:r>
              <a:rPr lang="en-US" sz="1200" dirty="0">
                <a:solidFill>
                  <a:srgbClr val="000000"/>
                </a:solidFill>
              </a:rPr>
              <a:t>	</a:t>
            </a:r>
            <a:r>
              <a:rPr lang="en-US" sz="1200" dirty="0" smtClean="0">
                <a:solidFill>
                  <a:srgbClr val="000000"/>
                </a:solidFill>
              </a:rPr>
              <a:t>			“The effect of the supreme court’s decision in </a:t>
            </a:r>
            <a:r>
              <a:rPr lang="en-US" sz="1200" i="1" dirty="0" smtClean="0">
                <a:solidFill>
                  <a:srgbClr val="000000"/>
                </a:solidFill>
              </a:rPr>
              <a:t>Maxey</a:t>
            </a:r>
            <a:r>
              <a:rPr lang="en-US" sz="1200" dirty="0" smtClean="0">
                <a:solidFill>
                  <a:srgbClr val="000000"/>
                </a:solidFill>
              </a:rPr>
              <a:t> </a:t>
            </a:r>
            <a:r>
              <a:rPr lang="en-US" sz="1200" i="1" dirty="0" smtClean="0">
                <a:solidFill>
                  <a:srgbClr val="000000"/>
                </a:solidFill>
              </a:rPr>
              <a:t>I</a:t>
            </a:r>
            <a:r>
              <a:rPr lang="en-US" sz="1200" dirty="0" smtClean="0">
                <a:solidFill>
                  <a:srgbClr val="000000"/>
                </a:solidFill>
              </a:rPr>
              <a:t> was to invalidate the direct 					condemnation proceedings.  Therefore, no litigation expenses could be awarded, within the 					context of that action, because none of the events set forth in sec. 32.28(3), Stats., governing 				</a:t>
            </a:r>
            <a:r>
              <a:rPr lang="en-US" sz="1200" i="1" dirty="0" smtClean="0">
                <a:solidFill>
                  <a:srgbClr val="000000"/>
                </a:solidFill>
              </a:rPr>
              <a:t>when</a:t>
            </a:r>
            <a:r>
              <a:rPr lang="en-US" sz="1200" dirty="0" smtClean="0">
                <a:solidFill>
                  <a:srgbClr val="000000"/>
                </a:solidFill>
              </a:rPr>
              <a:t> litigation expenses shall be awarded had occurred.”  Footnote 5</a:t>
            </a:r>
            <a:br>
              <a:rPr lang="en-US" sz="1200" dirty="0" smtClean="0">
                <a:solidFill>
                  <a:srgbClr val="000000"/>
                </a:solidFill>
              </a:rPr>
            </a:br>
            <a:r>
              <a:rPr lang="en-US" sz="1200" dirty="0">
                <a:solidFill>
                  <a:srgbClr val="000000"/>
                </a:solidFill>
              </a:rPr>
              <a:t>	</a:t>
            </a:r>
            <a:r>
              <a:rPr lang="en-US" sz="1200" dirty="0" smtClean="0">
                <a:solidFill>
                  <a:srgbClr val="000000"/>
                </a:solidFill>
              </a:rPr>
              <a:t/>
            </a:r>
            <a:br>
              <a:rPr lang="en-US" sz="1200" dirty="0" smtClean="0">
                <a:solidFill>
                  <a:srgbClr val="000000"/>
                </a:solidFill>
              </a:rPr>
            </a:br>
            <a:r>
              <a:rPr lang="en-US" sz="1200" dirty="0">
                <a:solidFill>
                  <a:srgbClr val="000000"/>
                </a:solidFill>
              </a:rPr>
              <a:t>	</a:t>
            </a:r>
            <a:r>
              <a:rPr lang="en-US" sz="1200" dirty="0" smtClean="0">
                <a:solidFill>
                  <a:srgbClr val="000000"/>
                </a:solidFill>
              </a:rPr>
              <a:t>			“However, Racine overlooks sec. 32.28(3)(c) which governs the awarding of litigation expenses 				in </a:t>
            </a:r>
            <a:r>
              <a:rPr lang="en-US" sz="1200" i="1" dirty="0" smtClean="0">
                <a:solidFill>
                  <a:srgbClr val="000000"/>
                </a:solidFill>
              </a:rPr>
              <a:t>this</a:t>
            </a:r>
            <a:r>
              <a:rPr lang="en-US" sz="1200" dirty="0" smtClean="0">
                <a:solidFill>
                  <a:srgbClr val="000000"/>
                </a:solidFill>
              </a:rPr>
              <a:t> inverse action.  The statute provides as follows:</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smtClean="0">
                <a:solidFill>
                  <a:srgbClr val="000000"/>
                </a:solidFill>
              </a:rPr>
              <a:t>				(3) In lieu of costs under </a:t>
            </a:r>
            <a:r>
              <a:rPr lang="en-US" sz="1200" dirty="0" err="1" smtClean="0">
                <a:solidFill>
                  <a:srgbClr val="000000"/>
                </a:solidFill>
              </a:rPr>
              <a:t>ch.</a:t>
            </a:r>
            <a:r>
              <a:rPr lang="en-US" sz="1200" dirty="0" smtClean="0">
                <a:solidFill>
                  <a:srgbClr val="000000"/>
                </a:solidFill>
              </a:rPr>
              <a:t> 814, the court shall award litigation expenses to the </a:t>
            </a:r>
            <a:r>
              <a:rPr lang="en-US" sz="1200" dirty="0" err="1" smtClean="0">
                <a:solidFill>
                  <a:srgbClr val="000000"/>
                </a:solidFill>
              </a:rPr>
              <a:t>condemnee</a:t>
            </a:r>
            <a:r>
              <a:rPr lang="en-US" sz="1200" dirty="0" smtClean="0">
                <a:solidFill>
                  <a:srgbClr val="000000"/>
                </a:solidFill>
              </a:rPr>
              <a:t> 				if:</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smtClean="0">
                <a:solidFill>
                  <a:srgbClr val="000000"/>
                </a:solidFill>
              </a:rPr>
              <a:t>				. . .</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smtClean="0">
                <a:solidFill>
                  <a:srgbClr val="000000"/>
                </a:solidFill>
              </a:rPr>
              <a:t>				(c) The judgment is for the plaintiff in an action under s. 32.10.</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smtClean="0">
                <a:solidFill>
                  <a:srgbClr val="000000"/>
                </a:solidFill>
              </a:rPr>
              <a:t>				In this inverse action, Maxey has obtained a judgment and is therefore entitled to his litigation 				expenses.  We therefore conclude that Maxey, as the successful plaintiff in an inverse 					condemnation action, is entitled to *21 litigation expenses which include those expenses 					related to the direct condemnation case.</a:t>
            </a:r>
            <a:r>
              <a:rPr lang="en-US" sz="1200" dirty="0">
                <a:solidFill>
                  <a:srgbClr val="000000"/>
                </a:solidFill>
              </a:rPr>
              <a:t/>
            </a:r>
            <a:br>
              <a:rPr lang="en-US" sz="1200" dirty="0">
                <a:solidFill>
                  <a:srgbClr val="000000"/>
                </a:solidFill>
              </a:rPr>
            </a:br>
            <a:r>
              <a:rPr lang="en-US" sz="1200" dirty="0" smtClean="0">
                <a:solidFill>
                  <a:srgbClr val="000000"/>
                </a:solidFill>
              </a:rPr>
              <a:t>				</a:t>
            </a:r>
            <a:endParaRPr lang="en-US" dirty="0"/>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21</a:t>
            </a:fld>
            <a:endParaRPr lang="en-US"/>
          </a:p>
        </p:txBody>
      </p:sp>
    </p:spTree>
    <p:extLst>
      <p:ext uri="{BB962C8B-B14F-4D97-AF65-F5344CB8AC3E}">
        <p14:creationId xmlns:p14="http://schemas.microsoft.com/office/powerpoint/2010/main" val="1860096957"/>
      </p:ext>
    </p:extLst>
  </p:cSld>
  <p:clrMapOvr>
    <a:masterClrMapping/>
  </p:clrMapOvr>
  <p:transition spd="slow"/>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5029200"/>
          </a:xfrm>
        </p:spPr>
        <p:txBody>
          <a:bodyPr/>
          <a:lstStyle/>
          <a:p>
            <a:pPr algn="l"/>
            <a:r>
              <a:rPr lang="en-US" sz="1200" dirty="0">
                <a:solidFill>
                  <a:srgbClr val="000000"/>
                </a:solidFill>
              </a:rPr>
              <a:t/>
            </a:r>
            <a:br>
              <a:rPr lang="en-US" sz="1200" dirty="0">
                <a:solidFill>
                  <a:srgbClr val="000000"/>
                </a:solidFill>
              </a:rPr>
            </a:br>
            <a:r>
              <a:rPr lang="en-US" sz="1200" dirty="0">
                <a:solidFill>
                  <a:srgbClr val="000000"/>
                </a:solidFill>
              </a:rPr>
              <a:t>	</a:t>
            </a:r>
            <a:r>
              <a:rPr lang="en-US" sz="1200" dirty="0" smtClean="0">
                <a:solidFill>
                  <a:srgbClr val="000000"/>
                </a:solidFill>
              </a:rPr>
              <a:t>	</a:t>
            </a:r>
            <a:r>
              <a:rPr lang="en-US" sz="1200" b="1" dirty="0" smtClean="0">
                <a:solidFill>
                  <a:srgbClr val="000000"/>
                </a:solidFill>
              </a:rPr>
              <a:t>Expenses Related To The Allocation Proceeding</a:t>
            </a:r>
            <a:br>
              <a:rPr lang="en-US" sz="1200" b="1" dirty="0" smtClean="0">
                <a:solidFill>
                  <a:srgbClr val="000000"/>
                </a:solidFill>
              </a:rPr>
            </a:br>
            <a:r>
              <a:rPr lang="en-US" sz="1200" b="1" dirty="0">
                <a:solidFill>
                  <a:srgbClr val="000000"/>
                </a:solidFill>
              </a:rPr>
              <a:t/>
            </a:r>
            <a:br>
              <a:rPr lang="en-US" sz="1200" b="1" dirty="0">
                <a:solidFill>
                  <a:srgbClr val="000000"/>
                </a:solidFill>
              </a:rPr>
            </a:br>
            <a:r>
              <a:rPr lang="en-US" sz="1200" b="1" dirty="0" smtClean="0">
                <a:solidFill>
                  <a:srgbClr val="000000"/>
                </a:solidFill>
              </a:rPr>
              <a:t>		“</a:t>
            </a:r>
            <a:r>
              <a:rPr lang="en-US" sz="1200" dirty="0" smtClean="0">
                <a:solidFill>
                  <a:srgbClr val="000000"/>
                </a:solidFill>
              </a:rPr>
              <a:t>Based on the above reasoning and absent other authority, we would have little difficulty in 			accepting the </a:t>
            </a:r>
            <a:r>
              <a:rPr lang="en-US" sz="1200" dirty="0" err="1" smtClean="0">
                <a:solidFill>
                  <a:srgbClr val="000000"/>
                </a:solidFill>
              </a:rPr>
              <a:t>condemnees</a:t>
            </a:r>
            <a:r>
              <a:rPr lang="en-US" sz="1200" dirty="0" smtClean="0">
                <a:solidFill>
                  <a:srgbClr val="000000"/>
                </a:solidFill>
              </a:rPr>
              <a:t>’ argument that expenses related to an allocation proceeding also 			constitute litigation expenses within the meaning of sec. 32.28(1), Stats. There is other 			authority, however, which leads us to conclude that expenses related to an allocation 			proceeding are not to be paid by the </a:t>
            </a:r>
            <a:r>
              <a:rPr lang="en-US" sz="1200" dirty="0" err="1" smtClean="0">
                <a:solidFill>
                  <a:srgbClr val="000000"/>
                </a:solidFill>
              </a:rPr>
              <a:t>condemnor</a:t>
            </a:r>
            <a:r>
              <a:rPr lang="en-US" sz="1200" dirty="0" smtClean="0">
                <a:solidFill>
                  <a:srgbClr val="000000"/>
                </a:solidFill>
              </a:rPr>
              <a:t>.  This authority is the language and effect of 		sec. 32.11, Stats., as it relates to the subsequent enactment of sec. 32.28.  Section 32.11 			provides:</a:t>
            </a:r>
            <a:br>
              <a:rPr lang="en-US" sz="1200" dirty="0" smtClean="0">
                <a:solidFill>
                  <a:srgbClr val="000000"/>
                </a:solidFill>
              </a:rPr>
            </a:br>
            <a:r>
              <a:rPr lang="en-US" sz="1200" dirty="0" smtClean="0">
                <a:solidFill>
                  <a:srgbClr val="000000"/>
                </a:solidFill>
              </a:rPr>
              <a:t/>
            </a:r>
            <a:br>
              <a:rPr lang="en-US" sz="1200" dirty="0" smtClean="0">
                <a:solidFill>
                  <a:srgbClr val="000000"/>
                </a:solidFill>
              </a:rPr>
            </a:br>
            <a:r>
              <a:rPr lang="en-US" sz="1200" dirty="0">
                <a:solidFill>
                  <a:srgbClr val="000000"/>
                </a:solidFill>
              </a:rPr>
              <a:t>	</a:t>
            </a:r>
            <a:r>
              <a:rPr lang="en-US" sz="1200" dirty="0" smtClean="0">
                <a:solidFill>
                  <a:srgbClr val="000000"/>
                </a:solidFill>
              </a:rPr>
              <a:t>		**</a:t>
            </a:r>
            <a:r>
              <a:rPr lang="en-US" sz="1200" b="1" dirty="0" smtClean="0">
                <a:solidFill>
                  <a:srgbClr val="000000"/>
                </a:solidFill>
              </a:rPr>
              <a:t>817</a:t>
            </a:r>
            <a:r>
              <a:rPr lang="en-US" sz="1200" dirty="0" smtClean="0">
                <a:solidFill>
                  <a:srgbClr val="000000"/>
                </a:solidFill>
              </a:rPr>
              <a:t> If any defect of title to or encumbrance upon any parcel of land is 				suggested upon any appeal, or if any person petitions the court in which an 				appeal is pending setting up a claim adverse to the title set out in said petition 				to said premises and to the money or any part thereof to be paid as 				compensation for the property so taken, the court shall thereupon determine the 			question so presented.  </a:t>
            </a:r>
            <a:r>
              <a:rPr lang="en-US" sz="1200" i="1" dirty="0" smtClean="0">
                <a:solidFill>
                  <a:srgbClr val="000000"/>
                </a:solidFill>
              </a:rPr>
              <a:t>Judgment shall be entered on such determination, with 			costs to the prevailing party</a:t>
            </a:r>
            <a:r>
              <a:rPr lang="en-US" sz="1200" dirty="0" smtClean="0">
                <a:solidFill>
                  <a:srgbClr val="000000"/>
                </a:solidFill>
              </a:rPr>
              <a:t>.  An appeal from such judgment may be taken as 				from a judgment in an action.  [Emphasis added.]</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smtClean="0">
                <a:solidFill>
                  <a:srgbClr val="000000"/>
                </a:solidFill>
              </a:rPr>
              <a:t>		This section expressly authorizes an allocation of the award with the awarding of costs to the 		prevailing party.”  Footnote 6</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smtClean="0">
                <a:solidFill>
                  <a:srgbClr val="000000"/>
                </a:solidFill>
              </a:rPr>
              <a:t>		</a:t>
            </a:r>
            <a:br>
              <a:rPr lang="en-US" sz="1200" dirty="0" smtClean="0">
                <a:solidFill>
                  <a:srgbClr val="000000"/>
                </a:solidFill>
              </a:rPr>
            </a:br>
            <a:endParaRPr lang="en-US" sz="1200" dirty="0">
              <a:solidFill>
                <a:schemeClr val="tx1"/>
              </a:solidFill>
            </a:endParaRP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22</a:t>
            </a:fld>
            <a:endParaRPr lang="en-US"/>
          </a:p>
        </p:txBody>
      </p:sp>
    </p:spTree>
    <p:extLst>
      <p:ext uri="{BB962C8B-B14F-4D97-AF65-F5344CB8AC3E}">
        <p14:creationId xmlns:p14="http://schemas.microsoft.com/office/powerpoint/2010/main" val="3639214921"/>
      </p:ext>
    </p:extLst>
  </p:cSld>
  <p:clrMapOvr>
    <a:masterClrMapping/>
  </p:clrMapOvr>
  <p:transition spd="slow"/>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3276600"/>
          </a:xfrm>
        </p:spPr>
        <p:txBody>
          <a:bodyPr/>
          <a:lstStyle/>
          <a:p>
            <a:pPr algn="l"/>
            <a:r>
              <a:rPr lang="en-US" sz="1200" b="1" dirty="0" smtClean="0">
                <a:solidFill>
                  <a:srgbClr val="000000"/>
                </a:solidFill>
              </a:rPr>
              <a:t>		“</a:t>
            </a:r>
            <a:r>
              <a:rPr lang="en-US" sz="1200" dirty="0" smtClean="0">
                <a:solidFill>
                  <a:srgbClr val="000000"/>
                </a:solidFill>
              </a:rPr>
              <a:t>Section 32.11, Stats., does not allude to “litigation expenses” but rather utilizes the 			traditional language of “costs.”  Prior to the enactment of sec. 32.28, Stats., attorneys fees 			were not recoverable in a condemnation proceeding.  Footnote 8  Maxey argues **</a:t>
            </a:r>
            <a:r>
              <a:rPr lang="en-US" sz="1200" b="1" dirty="0" smtClean="0">
                <a:solidFill>
                  <a:srgbClr val="000000"/>
                </a:solidFill>
              </a:rPr>
              <a:t>818</a:t>
            </a:r>
            <a:r>
              <a:rPr lang="en-US" sz="1200" dirty="0" smtClean="0">
                <a:solidFill>
                  <a:srgbClr val="000000"/>
                </a:solidFill>
              </a:rPr>
              <a:t> that the 		enactment of sec. 32.28 served to broaden the traditional concept of costs as recited in sec. 			32.11.  We disagree.  We note that sec. 32.28 retains the concept of costs, separate and apart 		from disbursements and expenses (including attorneys fees).  Section 32.11 similarly alludes to 		costs but does not embrace disbursements, expenses or attorneys fees.”</a:t>
            </a:r>
            <a:r>
              <a:rPr lang="en-US" sz="1200" b="1" dirty="0">
                <a:solidFill>
                  <a:srgbClr val="000000"/>
                </a:solidFill>
              </a:rPr>
              <a:t/>
            </a:r>
            <a:br>
              <a:rPr lang="en-US" sz="1200" b="1" dirty="0">
                <a:solidFill>
                  <a:srgbClr val="000000"/>
                </a:solidFill>
              </a:rPr>
            </a:br>
            <a:r>
              <a:rPr lang="en-US" sz="1200" b="1" dirty="0">
                <a:solidFill>
                  <a:srgbClr val="000000"/>
                </a:solidFill>
              </a:rPr>
              <a:t>		</a:t>
            </a:r>
            <a:endParaRPr lang="en-US" sz="1200" dirty="0"/>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23</a:t>
            </a:fld>
            <a:endParaRPr lang="en-US"/>
          </a:p>
        </p:txBody>
      </p:sp>
    </p:spTree>
    <p:extLst>
      <p:ext uri="{BB962C8B-B14F-4D97-AF65-F5344CB8AC3E}">
        <p14:creationId xmlns:p14="http://schemas.microsoft.com/office/powerpoint/2010/main" val="3338153049"/>
      </p:ext>
    </p:extLst>
  </p:cSld>
  <p:clrMapOvr>
    <a:masterClrMapping/>
  </p:clrMapOvr>
  <p:transition spd="slow"/>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5181600"/>
          </a:xfrm>
        </p:spPr>
        <p:txBody>
          <a:bodyPr/>
          <a:lstStyle/>
          <a:p>
            <a:pPr algn="l"/>
            <a:r>
              <a:rPr lang="en-US" sz="1200" dirty="0">
                <a:solidFill>
                  <a:srgbClr val="000000"/>
                </a:solidFill>
              </a:rPr>
              <a:t>		c</a:t>
            </a:r>
            <a:r>
              <a:rPr lang="en-US" sz="1200" dirty="0" smtClean="0">
                <a:solidFill>
                  <a:srgbClr val="000000"/>
                </a:solidFill>
              </a:rPr>
              <a:t>. </a:t>
            </a:r>
            <a:r>
              <a:rPr lang="en-US" sz="1200" u="sng" dirty="0" smtClean="0">
                <a:solidFill>
                  <a:srgbClr val="000000"/>
                </a:solidFill>
              </a:rPr>
              <a:t>1988</a:t>
            </a:r>
            <a:r>
              <a:rPr lang="en-US" sz="1200" dirty="0" smtClean="0">
                <a:solidFill>
                  <a:srgbClr val="000000"/>
                </a:solidFill>
              </a:rPr>
              <a:t> - </a:t>
            </a:r>
            <a:r>
              <a:rPr lang="en-US" sz="1200" u="sng" dirty="0" smtClean="0">
                <a:solidFill>
                  <a:srgbClr val="000000"/>
                </a:solidFill>
              </a:rPr>
              <a:t> Richland County v. State Dept. of Health and Social Services</a:t>
            </a:r>
            <a:r>
              <a:rPr lang="en-US" sz="1200" dirty="0" smtClean="0">
                <a:solidFill>
                  <a:srgbClr val="000000"/>
                </a:solidFill>
              </a:rPr>
              <a:t>, 146 Wis.2d 271, 430 			N.W.2d 374 (Wis. App.1988)</a:t>
            </a:r>
            <a:br>
              <a:rPr lang="en-US" sz="1200" dirty="0" smtClean="0">
                <a:solidFill>
                  <a:srgbClr val="000000"/>
                </a:solidFill>
              </a:rPr>
            </a:br>
            <a:r>
              <a:rPr lang="en-US" sz="1200" dirty="0">
                <a:solidFill>
                  <a:srgbClr val="000000"/>
                </a:solidFill>
              </a:rPr>
              <a:t>	</a:t>
            </a:r>
            <a:r>
              <a:rPr lang="en-US" sz="1200" dirty="0" smtClean="0">
                <a:solidFill>
                  <a:srgbClr val="000000"/>
                </a:solidFill>
              </a:rPr>
              <a:t>	</a:t>
            </a:r>
            <a:br>
              <a:rPr lang="en-US" sz="1200" dirty="0" smtClean="0">
                <a:solidFill>
                  <a:srgbClr val="000000"/>
                </a:solidFill>
              </a:rPr>
            </a:br>
            <a:r>
              <a:rPr lang="en-US" sz="1200" dirty="0">
                <a:solidFill>
                  <a:srgbClr val="000000"/>
                </a:solidFill>
              </a:rPr>
              <a:t>	</a:t>
            </a:r>
            <a:r>
              <a:rPr lang="en-US" sz="1200" dirty="0" smtClean="0">
                <a:solidFill>
                  <a:srgbClr val="000000"/>
                </a:solidFill>
              </a:rPr>
              <a:t>	“Frivolous.”</a:t>
            </a:r>
            <a:br>
              <a:rPr lang="en-US" sz="1200" dirty="0" smtClean="0">
                <a:solidFill>
                  <a:srgbClr val="000000"/>
                </a:solidFill>
              </a:rPr>
            </a:br>
            <a:r>
              <a:rPr lang="en-US" sz="1200" dirty="0" smtClean="0">
                <a:solidFill>
                  <a:srgbClr val="000000"/>
                </a:solidFill>
              </a:rPr>
              <a:t/>
            </a:r>
            <a:br>
              <a:rPr lang="en-US" sz="1200" dirty="0" smtClean="0">
                <a:solidFill>
                  <a:srgbClr val="000000"/>
                </a:solidFill>
              </a:rPr>
            </a:br>
            <a:r>
              <a:rPr lang="en-US" sz="1200" dirty="0">
                <a:solidFill>
                  <a:srgbClr val="000000"/>
                </a:solidFill>
              </a:rPr>
              <a:t>	</a:t>
            </a:r>
            <a:r>
              <a:rPr lang="en-US" sz="1200" dirty="0" smtClean="0">
                <a:solidFill>
                  <a:srgbClr val="000000"/>
                </a:solidFill>
              </a:rPr>
              <a:t>	“Harris claims that she is entitled to costs and attorney fees on this appeal.  We agree.  The 			trial court was required to award her costs and reasonable attorney fees.  To enforce her right 		she was forced to appeal.  We conclude that the purpose of sec. 814.025, Stats., would be 			substantially compromised if victims of a frivolous claim or defense were compelled to litigate 		at their own expense their entitlement to costs and fees.</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smtClean="0">
                <a:solidFill>
                  <a:srgbClr val="000000"/>
                </a:solidFill>
              </a:rPr>
              <a:t>		Allowing appeal costs and fees to the successful party to whom costs and attorney fees have 			been awarded under sec. 814.025, Stats., is consistent with the approach approved in </a:t>
            </a:r>
            <a:r>
              <a:rPr lang="en-US" sz="1200" i="1" dirty="0" smtClean="0">
                <a:solidFill>
                  <a:srgbClr val="000000"/>
                </a:solidFill>
              </a:rPr>
              <a:t>In 			Matter of Estate of </a:t>
            </a:r>
            <a:r>
              <a:rPr lang="en-US" sz="1200" i="1" dirty="0" err="1" smtClean="0">
                <a:solidFill>
                  <a:srgbClr val="000000"/>
                </a:solidFill>
              </a:rPr>
              <a:t>Trotalli</a:t>
            </a:r>
            <a:r>
              <a:rPr lang="en-US" sz="1200" dirty="0" smtClean="0">
                <a:solidFill>
                  <a:srgbClr val="000000"/>
                </a:solidFill>
              </a:rPr>
              <a:t>, 123 Wis.2d 340, 363-64, 366 N.W.2d 879, 890-91 (1985).”</a:t>
            </a:r>
            <a:r>
              <a:rPr lang="en-US" sz="1200" dirty="0">
                <a:solidFill>
                  <a:srgbClr val="000000"/>
                </a:solidFill>
              </a:rPr>
              <a:t/>
            </a:r>
            <a:br>
              <a:rPr lang="en-US" sz="1200" dirty="0">
                <a:solidFill>
                  <a:srgbClr val="000000"/>
                </a:solidFill>
              </a:rPr>
            </a:br>
            <a:r>
              <a:rPr lang="en-US" sz="1200" dirty="0" smtClean="0">
                <a:solidFill>
                  <a:srgbClr val="000000"/>
                </a:solidFill>
              </a:rPr>
              <a:t>	</a:t>
            </a:r>
            <a:br>
              <a:rPr lang="en-US" sz="1200" dirty="0" smtClean="0">
                <a:solidFill>
                  <a:srgbClr val="000000"/>
                </a:solidFill>
              </a:rPr>
            </a:br>
            <a:r>
              <a:rPr lang="en-US" sz="1200" dirty="0">
                <a:solidFill>
                  <a:srgbClr val="000000"/>
                </a:solidFill>
              </a:rPr>
              <a:t>		d</a:t>
            </a:r>
            <a:r>
              <a:rPr lang="en-US" sz="1200" dirty="0" smtClean="0">
                <a:solidFill>
                  <a:srgbClr val="000000"/>
                </a:solidFill>
              </a:rPr>
              <a:t>. </a:t>
            </a:r>
            <a:r>
              <a:rPr lang="en-US" sz="1200" u="sng" dirty="0" smtClean="0">
                <a:solidFill>
                  <a:srgbClr val="000000"/>
                </a:solidFill>
              </a:rPr>
              <a:t>1990</a:t>
            </a:r>
            <a:r>
              <a:rPr lang="en-US" sz="1200" dirty="0" smtClean="0">
                <a:solidFill>
                  <a:srgbClr val="000000"/>
                </a:solidFill>
              </a:rPr>
              <a:t> - </a:t>
            </a:r>
            <a:r>
              <a:rPr lang="en-US" sz="1200" u="sng" dirty="0" smtClean="0">
                <a:solidFill>
                  <a:srgbClr val="000000"/>
                </a:solidFill>
              </a:rPr>
              <a:t> Siegel v. Leer</a:t>
            </a:r>
            <a:r>
              <a:rPr lang="en-US" sz="1200" dirty="0" smtClean="0">
                <a:solidFill>
                  <a:srgbClr val="000000"/>
                </a:solidFill>
              </a:rPr>
              <a:t>, 156 Wis.2d 621, 457 N.W.2d 533 (Wis. App. 1990)</a:t>
            </a:r>
            <a:br>
              <a:rPr lang="en-US" sz="1200" dirty="0" smtClean="0">
                <a:solidFill>
                  <a:srgbClr val="000000"/>
                </a:solidFill>
              </a:rPr>
            </a:br>
            <a:r>
              <a:rPr lang="en-US" sz="1200" dirty="0" smtClean="0">
                <a:solidFill>
                  <a:srgbClr val="000000"/>
                </a:solidFill>
              </a:rPr>
              <a:t/>
            </a:r>
            <a:br>
              <a:rPr lang="en-US" sz="1200" dirty="0" smtClean="0">
                <a:solidFill>
                  <a:srgbClr val="000000"/>
                </a:solidFill>
              </a:rPr>
            </a:br>
            <a:r>
              <a:rPr lang="en-US" sz="1200" dirty="0">
                <a:solidFill>
                  <a:srgbClr val="000000"/>
                </a:solidFill>
              </a:rPr>
              <a:t>	</a:t>
            </a:r>
            <a:r>
              <a:rPr lang="en-US" sz="1200" dirty="0" smtClean="0">
                <a:solidFill>
                  <a:srgbClr val="000000"/>
                </a:solidFill>
              </a:rPr>
              <a:t>	“Leer next challenges the reasonableness of the $4,479.24 attorney’s fees awarded to Cap. 			The reasonableness of an attorney’s fee is one of those rare questions of law to which we give 		weight to the trial court’s determination.  </a:t>
            </a:r>
            <a:r>
              <a:rPr lang="en-US" sz="1200" i="1" dirty="0" smtClean="0">
                <a:solidFill>
                  <a:srgbClr val="000000"/>
                </a:solidFill>
              </a:rPr>
              <a:t>Nelson v. </a:t>
            </a:r>
            <a:r>
              <a:rPr lang="en-US" sz="1200" i="1" dirty="0" err="1" smtClean="0">
                <a:solidFill>
                  <a:srgbClr val="000000"/>
                </a:solidFill>
              </a:rPr>
              <a:t>Machut</a:t>
            </a:r>
            <a:r>
              <a:rPr lang="en-US" sz="1200" dirty="0" smtClean="0">
                <a:solidFill>
                  <a:srgbClr val="000000"/>
                </a:solidFill>
              </a:rPr>
              <a:t>, 138 Wis.2d 301, 305, 405 N.W.2d 		776, 778 (Ct.App.1987).</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smtClean="0">
                <a:solidFill>
                  <a:srgbClr val="000000"/>
                </a:solidFill>
              </a:rPr>
              <a:t>		APPELLATE ATTORNEY’S FEES</a:t>
            </a:r>
            <a:br>
              <a:rPr lang="en-US" sz="1200" dirty="0" smtClean="0">
                <a:solidFill>
                  <a:srgbClr val="000000"/>
                </a:solidFill>
              </a:rPr>
            </a:br>
            <a:r>
              <a:rPr lang="en-US" sz="1200" dirty="0">
                <a:solidFill>
                  <a:srgbClr val="000000"/>
                </a:solidFill>
              </a:rPr>
              <a:t>	</a:t>
            </a:r>
            <a:r>
              <a:rPr lang="en-US" sz="1200" dirty="0" smtClean="0">
                <a:solidFill>
                  <a:srgbClr val="000000"/>
                </a:solidFill>
              </a:rPr>
              <a:t>	Cap also requests that we award it appellate attorney’s fees pursuant to sec. 135.06, 			Stats. Cap contends that the “actual costs of the action” language in the statute includes 			appellate attorney’s fees.  We agree.”</a:t>
            </a:r>
            <a:endParaRPr lang="en-US" sz="1200" dirty="0"/>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24</a:t>
            </a:fld>
            <a:endParaRPr lang="en-US"/>
          </a:p>
        </p:txBody>
      </p:sp>
    </p:spTree>
    <p:extLst>
      <p:ext uri="{BB962C8B-B14F-4D97-AF65-F5344CB8AC3E}">
        <p14:creationId xmlns:p14="http://schemas.microsoft.com/office/powerpoint/2010/main" val="797522359"/>
      </p:ext>
    </p:extLst>
  </p:cSld>
  <p:clrMapOvr>
    <a:masterClrMapping/>
  </p:clrMapOvr>
  <p:transition spd="slow"/>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5257800"/>
          </a:xfrm>
        </p:spPr>
        <p:txBody>
          <a:bodyPr/>
          <a:lstStyle/>
          <a:p>
            <a:pPr algn="l"/>
            <a:r>
              <a:rPr lang="en-US" sz="1200" dirty="0" smtClean="0">
                <a:solidFill>
                  <a:srgbClr val="000000"/>
                </a:solidFill>
              </a:rPr>
              <a:t>		e. </a:t>
            </a:r>
            <a:r>
              <a:rPr lang="en-US" sz="1200" u="sng" dirty="0" smtClean="0">
                <a:solidFill>
                  <a:srgbClr val="000000"/>
                </a:solidFill>
              </a:rPr>
              <a:t>1991</a:t>
            </a:r>
            <a:r>
              <a:rPr lang="en-US" sz="1200" dirty="0" smtClean="0">
                <a:solidFill>
                  <a:srgbClr val="000000"/>
                </a:solidFill>
              </a:rPr>
              <a:t> - </a:t>
            </a:r>
            <a:r>
              <a:rPr lang="en-US" sz="1200" u="sng" dirty="0" smtClean="0">
                <a:solidFill>
                  <a:srgbClr val="000000"/>
                </a:solidFill>
              </a:rPr>
              <a:t> Radford v. J.J. B. Enterprises, Ltd. et al.</a:t>
            </a:r>
            <a:r>
              <a:rPr lang="en-US" sz="1200" dirty="0" smtClean="0">
                <a:solidFill>
                  <a:srgbClr val="000000"/>
                </a:solidFill>
              </a:rPr>
              <a:t>, 163 Wis.2d 534, 472 N.W.2d 790 (Wis. 			App. 1991)</a:t>
            </a:r>
            <a:br>
              <a:rPr lang="en-US" sz="1200" dirty="0" smtClean="0">
                <a:solidFill>
                  <a:srgbClr val="000000"/>
                </a:solidFill>
              </a:rPr>
            </a:br>
            <a:r>
              <a:rPr lang="en-US" sz="1200" dirty="0" smtClean="0">
                <a:solidFill>
                  <a:srgbClr val="000000"/>
                </a:solidFill>
              </a:rPr>
              <a:t/>
            </a:r>
            <a:br>
              <a:rPr lang="en-US" sz="1200" dirty="0" smtClean="0">
                <a:solidFill>
                  <a:srgbClr val="000000"/>
                </a:solidFill>
              </a:rPr>
            </a:br>
            <a:r>
              <a:rPr lang="en-US" sz="1200" dirty="0">
                <a:solidFill>
                  <a:srgbClr val="000000"/>
                </a:solidFill>
              </a:rPr>
              <a:t>	</a:t>
            </a:r>
            <a:r>
              <a:rPr lang="en-US" sz="1200" dirty="0" smtClean="0">
                <a:solidFill>
                  <a:srgbClr val="000000"/>
                </a:solidFill>
              </a:rPr>
              <a:t>	Buyers of a cabin cruiser with a wood hull bring intentional misrepresentation claim against 			several for false representations of the hull’s soundness.  The court of appeals holds:</a:t>
            </a:r>
            <a:br>
              <a:rPr lang="en-US" sz="1200" dirty="0" smtClean="0">
                <a:solidFill>
                  <a:srgbClr val="000000"/>
                </a:solidFill>
              </a:rPr>
            </a:br>
            <a:r>
              <a:rPr lang="en-US" sz="1200" dirty="0">
                <a:solidFill>
                  <a:srgbClr val="000000"/>
                </a:solidFill>
              </a:rPr>
              <a:t>	</a:t>
            </a:r>
            <a:r>
              <a:rPr lang="en-US" sz="1200" dirty="0" smtClean="0">
                <a:solidFill>
                  <a:srgbClr val="000000"/>
                </a:solidFill>
              </a:rPr>
              <a:t>	</a:t>
            </a:r>
            <a:br>
              <a:rPr lang="en-US" sz="1200" dirty="0" smtClean="0">
                <a:solidFill>
                  <a:srgbClr val="000000"/>
                </a:solidFill>
              </a:rPr>
            </a:br>
            <a:r>
              <a:rPr lang="en-US" sz="1200" dirty="0">
                <a:solidFill>
                  <a:srgbClr val="000000"/>
                </a:solidFill>
              </a:rPr>
              <a:t>	</a:t>
            </a:r>
            <a:r>
              <a:rPr lang="en-US" sz="1200" dirty="0" smtClean="0">
                <a:solidFill>
                  <a:srgbClr val="000000"/>
                </a:solidFill>
              </a:rPr>
              <a:t>	“We hold that the entire amount of the plaintiffs’ attorney’s fees was properly assessed 			against the defendants.”</a:t>
            </a:r>
            <a:r>
              <a:rPr lang="en-US" sz="1200" dirty="0">
                <a:solidFill>
                  <a:srgbClr val="000000"/>
                </a:solidFill>
              </a:rPr>
              <a:t/>
            </a:r>
            <a:br>
              <a:rPr lang="en-US" sz="1200" dirty="0">
                <a:solidFill>
                  <a:srgbClr val="000000"/>
                </a:solidFill>
              </a:rPr>
            </a:br>
            <a:r>
              <a:rPr lang="en-US" sz="1200" dirty="0" smtClean="0">
                <a:solidFill>
                  <a:srgbClr val="000000"/>
                </a:solidFill>
              </a:rPr>
              <a:t/>
            </a:r>
            <a:br>
              <a:rPr lang="en-US" sz="1200" dirty="0" smtClean="0">
                <a:solidFill>
                  <a:srgbClr val="000000"/>
                </a:solidFill>
              </a:rPr>
            </a:br>
            <a:r>
              <a:rPr lang="en-US" sz="1200" dirty="0">
                <a:solidFill>
                  <a:srgbClr val="000000"/>
                </a:solidFill>
              </a:rPr>
              <a:t>	</a:t>
            </a:r>
            <a:r>
              <a:rPr lang="en-US" sz="1200" dirty="0" smtClean="0">
                <a:solidFill>
                  <a:srgbClr val="000000"/>
                </a:solidFill>
              </a:rPr>
              <a:t>	and,</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smtClean="0">
                <a:solidFill>
                  <a:srgbClr val="000000"/>
                </a:solidFill>
              </a:rPr>
              <a:t>		“A different issue regarding attorney’s fees is raised by the </a:t>
            </a:r>
            <a:r>
              <a:rPr lang="en-US" sz="1200" dirty="0" err="1" smtClean="0">
                <a:solidFill>
                  <a:srgbClr val="000000"/>
                </a:solidFill>
              </a:rPr>
              <a:t>Radfords</a:t>
            </a:r>
            <a:r>
              <a:rPr lang="en-US" sz="1200" dirty="0" smtClean="0">
                <a:solidFill>
                  <a:srgbClr val="000000"/>
                </a:solidFill>
              </a:rPr>
              <a:t>.  They ask us to 			remand the case to the trial court for an award of appellate attorney’s fees pursuant to sec. 			100.18(11)(b)2, Stats, and </a:t>
            </a:r>
            <a:r>
              <a:rPr lang="en-US" sz="1200" i="1" dirty="0" err="1" smtClean="0">
                <a:solidFill>
                  <a:srgbClr val="000000"/>
                </a:solidFill>
              </a:rPr>
              <a:t>Shands</a:t>
            </a:r>
            <a:r>
              <a:rPr lang="en-US" sz="1200" i="1" dirty="0" smtClean="0">
                <a:solidFill>
                  <a:srgbClr val="000000"/>
                </a:solidFill>
              </a:rPr>
              <a:t> v. </a:t>
            </a:r>
            <a:r>
              <a:rPr lang="en-US" sz="1200" i="1" dirty="0" err="1" smtClean="0">
                <a:solidFill>
                  <a:srgbClr val="000000"/>
                </a:solidFill>
              </a:rPr>
              <a:t>Castrovinci</a:t>
            </a:r>
            <a:r>
              <a:rPr lang="en-US" sz="1200" dirty="0" smtClean="0">
                <a:solidFill>
                  <a:srgbClr val="000000"/>
                </a:solidFill>
              </a:rPr>
              <a:t>, 115 Wis.2d 352, 340 N.W.2d 506 (1983).  			</a:t>
            </a:r>
            <a:r>
              <a:rPr lang="en-US" sz="1200" i="1" dirty="0" err="1" smtClean="0">
                <a:solidFill>
                  <a:srgbClr val="000000"/>
                </a:solidFill>
              </a:rPr>
              <a:t>Shands</a:t>
            </a:r>
            <a:r>
              <a:rPr lang="en-US" sz="1200" dirty="0" smtClean="0">
                <a:solidFill>
                  <a:srgbClr val="000000"/>
                </a:solidFill>
              </a:rPr>
              <a:t> held that a tenant who prevails on appeal is entitled to reasonable appellate 			attorney’s fees under sec. 100.20(5), Stats. </a:t>
            </a:r>
            <a:r>
              <a:rPr lang="en-US" sz="1200" i="1" dirty="0" err="1" smtClean="0">
                <a:solidFill>
                  <a:srgbClr val="000000"/>
                </a:solidFill>
              </a:rPr>
              <a:t>Shands</a:t>
            </a:r>
            <a:r>
              <a:rPr lang="en-US" sz="1200" dirty="0" smtClean="0">
                <a:solidFill>
                  <a:srgbClr val="000000"/>
                </a:solidFill>
              </a:rPr>
              <a:t>, 115 Wis.2d at 361, 362, 340 N.W.2d at 			510, 511.  We similarly hold that a party who prevails on appeal in an intentional 			misrepresentation case brought under sec. 100.18 is likewise entitled to reasonable appellate 		attorney’s fees.”</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smtClean="0">
                <a:solidFill>
                  <a:srgbClr val="000000"/>
                </a:solidFill>
              </a:rPr>
              <a:t>		</a:t>
            </a:r>
            <a:endParaRPr lang="en-US" sz="1200" dirty="0"/>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25</a:t>
            </a:fld>
            <a:endParaRPr lang="en-US"/>
          </a:p>
        </p:txBody>
      </p:sp>
    </p:spTree>
    <p:extLst>
      <p:ext uri="{BB962C8B-B14F-4D97-AF65-F5344CB8AC3E}">
        <p14:creationId xmlns:p14="http://schemas.microsoft.com/office/powerpoint/2010/main" val="3413358774"/>
      </p:ext>
    </p:extLst>
  </p:cSld>
  <p:clrMapOvr>
    <a:masterClrMapping/>
  </p:clrMapOvr>
  <p:transition spd="slow"/>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5105400"/>
          </a:xfrm>
        </p:spPr>
        <p:txBody>
          <a:bodyPr/>
          <a:lstStyle/>
          <a:p>
            <a:pPr algn="l"/>
            <a:r>
              <a:rPr lang="en-US" sz="1200" dirty="0" smtClean="0">
                <a:solidFill>
                  <a:srgbClr val="000000"/>
                </a:solidFill>
              </a:rPr>
              <a:t>		f. </a:t>
            </a:r>
            <a:r>
              <a:rPr lang="en-US" sz="1200" u="sng" dirty="0" smtClean="0">
                <a:solidFill>
                  <a:srgbClr val="000000"/>
                </a:solidFill>
              </a:rPr>
              <a:t>2001</a:t>
            </a:r>
            <a:r>
              <a:rPr lang="en-US" sz="1200" dirty="0" smtClean="0">
                <a:solidFill>
                  <a:srgbClr val="000000"/>
                </a:solidFill>
              </a:rPr>
              <a:t> - </a:t>
            </a:r>
            <a:r>
              <a:rPr lang="en-US" sz="1200" u="sng" dirty="0" smtClean="0">
                <a:solidFill>
                  <a:srgbClr val="000000"/>
                </a:solidFill>
              </a:rPr>
              <a:t> </a:t>
            </a:r>
            <a:r>
              <a:rPr lang="en-US" sz="1200" u="sng" dirty="0" err="1">
                <a:solidFill>
                  <a:srgbClr val="000000"/>
                </a:solidFill>
              </a:rPr>
              <a:t>Benkoski</a:t>
            </a:r>
            <a:r>
              <a:rPr lang="en-US" sz="1200" u="sng" dirty="0">
                <a:solidFill>
                  <a:srgbClr val="000000"/>
                </a:solidFill>
              </a:rPr>
              <a:t> v. Flood et al.</a:t>
            </a:r>
            <a:r>
              <a:rPr lang="en-US" sz="1200" dirty="0">
                <a:solidFill>
                  <a:srgbClr val="000000"/>
                </a:solidFill>
              </a:rPr>
              <a:t>, </a:t>
            </a:r>
            <a:r>
              <a:rPr lang="en-US" sz="1200" dirty="0" smtClean="0">
                <a:solidFill>
                  <a:srgbClr val="000000"/>
                </a:solidFill>
              </a:rPr>
              <a:t>2001 Wis. App. 84, 242 Wis.2d 652, </a:t>
            </a:r>
            <a:r>
              <a:rPr lang="en-US" sz="1200" dirty="0" smtClean="0">
                <a:solidFill>
                  <a:schemeClr val="tx1"/>
                </a:solidFill>
              </a:rPr>
              <a:t>¶¶ 37-38, 626 N.W.2d 			851</a:t>
            </a:r>
            <a:r>
              <a:rPr lang="en-US" sz="1200" dirty="0" smtClean="0">
                <a:solidFill>
                  <a:srgbClr val="000000"/>
                </a:solidFill>
              </a:rPr>
              <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a:solidFill>
                  <a:srgbClr val="000000"/>
                </a:solidFill>
              </a:rPr>
              <a:t>		Owner of mobile home brought action against mobile home park operators alleging statutory 			violations.</a:t>
            </a:r>
            <a:br>
              <a:rPr lang="en-US" sz="1200" dirty="0">
                <a:solidFill>
                  <a:srgbClr val="000000"/>
                </a:solidFill>
              </a:rPr>
            </a:br>
            <a:r>
              <a:rPr lang="en-US" sz="1200" dirty="0">
                <a:solidFill>
                  <a:srgbClr val="000000"/>
                </a:solidFill>
              </a:rPr>
              <a:t/>
            </a:r>
            <a:br>
              <a:rPr lang="en-US" sz="1200" dirty="0">
                <a:solidFill>
                  <a:srgbClr val="000000"/>
                </a:solidFill>
              </a:rPr>
            </a:br>
            <a:r>
              <a:rPr lang="en-US" sz="1200" dirty="0">
                <a:solidFill>
                  <a:srgbClr val="000000"/>
                </a:solidFill>
              </a:rPr>
              <a:t>		</a:t>
            </a:r>
            <a:r>
              <a:rPr lang="en-US" sz="1200" dirty="0" smtClean="0">
                <a:solidFill>
                  <a:srgbClr val="000000"/>
                </a:solidFill>
              </a:rPr>
              <a:t>“We </a:t>
            </a:r>
            <a:r>
              <a:rPr lang="en-US" sz="1200" dirty="0">
                <a:solidFill>
                  <a:srgbClr val="000000"/>
                </a:solidFill>
              </a:rPr>
              <a:t>conclude that the trial court did not erroneously exercise its discretion in awarding 			</a:t>
            </a:r>
            <a:r>
              <a:rPr lang="en-US" sz="1200" dirty="0" err="1">
                <a:solidFill>
                  <a:srgbClr val="000000"/>
                </a:solidFill>
              </a:rPr>
              <a:t>Benkoski</a:t>
            </a:r>
            <a:r>
              <a:rPr lang="en-US" sz="1200" dirty="0">
                <a:solidFill>
                  <a:srgbClr val="000000"/>
                </a:solidFill>
              </a:rPr>
              <a:t> his attorney fees incurred in defense of Flood’s counterclaim.”</a:t>
            </a:r>
            <a:br>
              <a:rPr lang="en-US" sz="1200" dirty="0">
                <a:solidFill>
                  <a:srgbClr val="000000"/>
                </a:solidFill>
              </a:rPr>
            </a:br>
            <a:r>
              <a:rPr lang="en-US" sz="1200" dirty="0">
                <a:solidFill>
                  <a:srgbClr val="000000"/>
                </a:solidFill>
              </a:rPr>
              <a:t/>
            </a:r>
            <a:br>
              <a:rPr lang="en-US" sz="1200" dirty="0">
                <a:solidFill>
                  <a:srgbClr val="000000"/>
                </a:solidFill>
              </a:rPr>
            </a:br>
            <a:r>
              <a:rPr lang="en-US" sz="1200" dirty="0">
                <a:solidFill>
                  <a:srgbClr val="000000"/>
                </a:solidFill>
              </a:rPr>
              <a:t>		</a:t>
            </a:r>
            <a:r>
              <a:rPr lang="en-US" sz="1200" dirty="0" smtClean="0">
                <a:solidFill>
                  <a:srgbClr val="000000"/>
                </a:solidFill>
              </a:rPr>
              <a:t>“As </a:t>
            </a:r>
            <a:r>
              <a:rPr lang="en-US" sz="1200" dirty="0">
                <a:solidFill>
                  <a:srgbClr val="000000"/>
                </a:solidFill>
              </a:rPr>
              <a:t>a final matter, we address </a:t>
            </a:r>
            <a:r>
              <a:rPr lang="en-US" sz="1200" dirty="0" err="1">
                <a:solidFill>
                  <a:srgbClr val="000000"/>
                </a:solidFill>
              </a:rPr>
              <a:t>Benkoski’s</a:t>
            </a:r>
            <a:r>
              <a:rPr lang="en-US" sz="1200" dirty="0">
                <a:solidFill>
                  <a:srgbClr val="000000"/>
                </a:solidFill>
              </a:rPr>
              <a:t> request for attorney </a:t>
            </a:r>
            <a:r>
              <a:rPr lang="en-US" sz="1200" dirty="0" smtClean="0">
                <a:solidFill>
                  <a:srgbClr val="000000"/>
                </a:solidFill>
              </a:rPr>
              <a:t>fees </a:t>
            </a:r>
            <a:r>
              <a:rPr lang="en-US" sz="1200" dirty="0">
                <a:solidFill>
                  <a:srgbClr val="000000"/>
                </a:solidFill>
              </a:rPr>
              <a:t>incurred on appeal. 		</a:t>
            </a:r>
            <a:r>
              <a:rPr lang="en-US" sz="1200" dirty="0" smtClean="0">
                <a:solidFill>
                  <a:srgbClr val="000000"/>
                </a:solidFill>
              </a:rPr>
              <a:t>	This question </a:t>
            </a:r>
            <a:r>
              <a:rPr lang="en-US" sz="1200" dirty="0">
                <a:solidFill>
                  <a:srgbClr val="000000"/>
                </a:solidFill>
              </a:rPr>
              <a:t>was answered by our supreme court in </a:t>
            </a:r>
            <a:r>
              <a:rPr lang="en-US" sz="1200" i="1" dirty="0" err="1">
                <a:solidFill>
                  <a:srgbClr val="000000"/>
                </a:solidFill>
              </a:rPr>
              <a:t>Shands</a:t>
            </a:r>
            <a:r>
              <a:rPr lang="en-US" sz="1200" dirty="0">
                <a:solidFill>
                  <a:srgbClr val="000000"/>
                </a:solidFill>
              </a:rPr>
              <a:t> when it held that a plaintiff who 			recovers attorney fees at the trial court level shall recover further attorney fees incurred on a 		successful defense of the award on appeal</a:t>
            </a:r>
            <a:r>
              <a:rPr lang="en-US" sz="1200" dirty="0" smtClean="0">
                <a:solidFill>
                  <a:srgbClr val="000000"/>
                </a:solidFill>
              </a:rPr>
              <a:t>.  </a:t>
            </a:r>
            <a:r>
              <a:rPr lang="en-US" sz="1200" i="1" dirty="0" smtClean="0">
                <a:solidFill>
                  <a:srgbClr val="000000"/>
                </a:solidFill>
              </a:rPr>
              <a:t>See </a:t>
            </a:r>
            <a:r>
              <a:rPr lang="en-US" sz="1200" i="1" dirty="0" err="1" smtClean="0">
                <a:solidFill>
                  <a:srgbClr val="000000"/>
                </a:solidFill>
              </a:rPr>
              <a:t>Shands</a:t>
            </a:r>
            <a:r>
              <a:rPr lang="en-US" sz="1200" dirty="0" smtClean="0">
                <a:solidFill>
                  <a:srgbClr val="000000"/>
                </a:solidFill>
              </a:rPr>
              <a:t> 115 Wis.2d at 359, 340 N.W.2d 506.  			Therefore we hold that </a:t>
            </a:r>
            <a:r>
              <a:rPr lang="en-US" sz="1200" dirty="0" err="1" smtClean="0">
                <a:solidFill>
                  <a:srgbClr val="000000"/>
                </a:solidFill>
              </a:rPr>
              <a:t>Benkoski</a:t>
            </a:r>
            <a:r>
              <a:rPr lang="en-US" sz="1200" dirty="0" smtClean="0">
                <a:solidFill>
                  <a:srgbClr val="000000"/>
                </a:solidFill>
              </a:rPr>
              <a:t> is entitled to his appellate attorney fees and remand this 			case to the trial court for such a determination.”</a:t>
            </a:r>
            <a:endParaRPr lang="en-US" sz="1200" dirty="0"/>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26</a:t>
            </a:fld>
            <a:endParaRPr lang="en-US"/>
          </a:p>
        </p:txBody>
      </p:sp>
    </p:spTree>
    <p:extLst>
      <p:ext uri="{BB962C8B-B14F-4D97-AF65-F5344CB8AC3E}">
        <p14:creationId xmlns:p14="http://schemas.microsoft.com/office/powerpoint/2010/main" val="2834999066"/>
      </p:ext>
    </p:extLst>
  </p:cSld>
  <p:clrMapOvr>
    <a:masterClrMapping/>
  </p:clrMapOvr>
  <p:transition spd="slow"/>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4953000"/>
          </a:xfrm>
        </p:spPr>
        <p:txBody>
          <a:bodyPr/>
          <a:lstStyle/>
          <a:p>
            <a:pPr algn="l">
              <a:tabLst>
                <a:tab pos="1376363" algn="l"/>
                <a:tab pos="1597025" algn="l"/>
                <a:tab pos="2290763" algn="l"/>
              </a:tabLst>
            </a:pPr>
            <a:r>
              <a:rPr lang="en-US" sz="1200" dirty="0">
                <a:solidFill>
                  <a:srgbClr val="000000"/>
                </a:solidFill>
              </a:rPr>
              <a:t>	</a:t>
            </a:r>
            <a:r>
              <a:rPr lang="en-US" sz="1200" dirty="0" smtClean="0">
                <a:solidFill>
                  <a:srgbClr val="000000"/>
                </a:solidFill>
              </a:rPr>
              <a:t>2.  Fees in “Right to Takes”</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smtClean="0">
                <a:solidFill>
                  <a:srgbClr val="000000"/>
                </a:solidFill>
              </a:rPr>
              <a:t>		a.  </a:t>
            </a:r>
            <a:r>
              <a:rPr lang="en-US" sz="1200" u="sng" dirty="0" smtClean="0">
                <a:solidFill>
                  <a:srgbClr val="000000"/>
                </a:solidFill>
              </a:rPr>
              <a:t>Toombs v. Washburn County</a:t>
            </a:r>
            <a:r>
              <a:rPr lang="en-US" sz="1200" dirty="0" smtClean="0">
                <a:solidFill>
                  <a:srgbClr val="000000"/>
                </a:solidFill>
              </a:rPr>
              <a:t>, 119 Wis.2d 346, 350 N.W.2d 720 (</a:t>
            </a:r>
            <a:r>
              <a:rPr lang="en-US" sz="1200" dirty="0" err="1" smtClean="0">
                <a:solidFill>
                  <a:srgbClr val="000000"/>
                </a:solidFill>
              </a:rPr>
              <a:t>Wis.App</a:t>
            </a:r>
            <a:r>
              <a:rPr lang="en-US" sz="1200" dirty="0" smtClean="0">
                <a:solidFill>
                  <a:srgbClr val="000000"/>
                </a:solidFill>
              </a:rPr>
              <a:t>. 1984)</a:t>
            </a:r>
            <a:br>
              <a:rPr lang="en-US" sz="1200" dirty="0" smtClean="0">
                <a:solidFill>
                  <a:srgbClr val="000000"/>
                </a:solidFill>
              </a:rPr>
            </a:br>
            <a:r>
              <a:rPr lang="en-US" sz="1200" dirty="0" smtClean="0">
                <a:solidFill>
                  <a:srgbClr val="000000"/>
                </a:solidFill>
              </a:rPr>
              <a:t/>
            </a:r>
            <a:br>
              <a:rPr lang="en-US" sz="1200" dirty="0" smtClean="0">
                <a:solidFill>
                  <a:srgbClr val="000000"/>
                </a:solidFill>
              </a:rPr>
            </a:br>
            <a:r>
              <a:rPr lang="en-US" sz="1200" dirty="0">
                <a:solidFill>
                  <a:srgbClr val="000000"/>
                </a:solidFill>
              </a:rPr>
              <a:t>		</a:t>
            </a:r>
            <a:r>
              <a:rPr lang="en-US" sz="1200" dirty="0" smtClean="0">
                <a:solidFill>
                  <a:srgbClr val="000000"/>
                </a:solidFill>
              </a:rPr>
              <a:t>Court of Appeals holds:	</a:t>
            </a:r>
            <a:br>
              <a:rPr lang="en-US" sz="1200" dirty="0" smtClean="0">
                <a:solidFill>
                  <a:srgbClr val="000000"/>
                </a:solidFill>
              </a:rPr>
            </a:br>
            <a:r>
              <a:rPr lang="en-US" sz="1200" dirty="0">
                <a:solidFill>
                  <a:srgbClr val="000000"/>
                </a:solidFill>
              </a:rPr>
              <a:t>	</a:t>
            </a:r>
            <a:r>
              <a:rPr lang="en-US" sz="1200" dirty="0" smtClean="0">
                <a:solidFill>
                  <a:srgbClr val="000000"/>
                </a:solidFill>
              </a:rPr>
              <a:t>	</a:t>
            </a:r>
            <a:br>
              <a:rPr lang="en-US" sz="1200" dirty="0" smtClean="0">
                <a:solidFill>
                  <a:srgbClr val="000000"/>
                </a:solidFill>
              </a:rPr>
            </a:br>
            <a:r>
              <a:rPr lang="en-US" sz="1200" dirty="0">
                <a:solidFill>
                  <a:srgbClr val="000000"/>
                </a:solidFill>
              </a:rPr>
              <a:t>	</a:t>
            </a:r>
            <a:r>
              <a:rPr lang="en-US" sz="1200" dirty="0" smtClean="0">
                <a:solidFill>
                  <a:srgbClr val="000000"/>
                </a:solidFill>
              </a:rPr>
              <a:t>	“The first step in condemnation for this purpose is the adoption of a relocation order 			under sec. 32.05(1), Stats. Wisconsin </a:t>
            </a:r>
            <a:r>
              <a:rPr lang="en-US" sz="1200" i="1" dirty="0" smtClean="0">
                <a:solidFill>
                  <a:srgbClr val="000000"/>
                </a:solidFill>
              </a:rPr>
              <a:t>Town House Builders, Inc. v. City of Madison</a:t>
            </a:r>
            <a:r>
              <a:rPr lang="en-US" sz="1200" dirty="0" smtClean="0">
                <a:solidFill>
                  <a:srgbClr val="000000"/>
                </a:solidFill>
              </a:rPr>
              <a:t>, 37 			Wis.2d 44, 52, 154 n.W.2d 232, 235 (1967).  The relocation order takes the place of and 			constitutes a determination of necessity.  </a:t>
            </a:r>
            <a:r>
              <a:rPr lang="en-US" sz="1200" i="1" dirty="0" smtClean="0">
                <a:solidFill>
                  <a:srgbClr val="000000"/>
                </a:solidFill>
              </a:rPr>
              <a:t>Id. </a:t>
            </a:r>
            <a:r>
              <a:rPr lang="en-US" sz="1200" dirty="0" smtClean="0">
                <a:solidFill>
                  <a:srgbClr val="000000"/>
                </a:solidFill>
              </a:rPr>
              <a:t> Therefore, until the county produces a 			valid relocation order, it has failed to establish the necessity for taking the land it 				seeks to condemn.”</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smtClean="0">
                <a:solidFill>
                  <a:srgbClr val="000000"/>
                </a:solidFill>
              </a:rPr>
              <a:t>		“A valid relocation order is required to establish the necessity for condemnation under sec. 32.05 		and, because the county failed to produce a valid relocation order as required by statute, the 			</a:t>
            </a:r>
            <a:r>
              <a:rPr lang="en-US" sz="1200" dirty="0" err="1" smtClean="0">
                <a:solidFill>
                  <a:srgbClr val="000000"/>
                </a:solidFill>
              </a:rPr>
              <a:t>Toombses</a:t>
            </a:r>
            <a:r>
              <a:rPr lang="en-US" sz="1200" dirty="0" smtClean="0">
                <a:solidFill>
                  <a:srgbClr val="000000"/>
                </a:solidFill>
              </a:rPr>
              <a:t> were entitled to litigation expenses under sec. 32.28(3)(b).”</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smtClean="0">
                <a:solidFill>
                  <a:srgbClr val="000000"/>
                </a:solidFill>
              </a:rPr>
              <a:t>		</a:t>
            </a:r>
            <a:r>
              <a:rPr lang="en-US" sz="1200" u="sng" dirty="0" err="1" smtClean="0">
                <a:solidFill>
                  <a:srgbClr val="000000"/>
                </a:solidFill>
              </a:rPr>
              <a:t>Wieczorek</a:t>
            </a:r>
            <a:r>
              <a:rPr lang="en-US" sz="1200" dirty="0" smtClean="0">
                <a:solidFill>
                  <a:srgbClr val="000000"/>
                </a:solidFill>
              </a:rPr>
              <a:t> distinguished:</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smtClean="0">
                <a:solidFill>
                  <a:srgbClr val="000000"/>
                </a:solidFill>
              </a:rPr>
              <a:t>		“[4] </a:t>
            </a:r>
            <a:r>
              <a:rPr lang="en-US" sz="1200" i="1" dirty="0" err="1" smtClean="0">
                <a:solidFill>
                  <a:srgbClr val="000000"/>
                </a:solidFill>
              </a:rPr>
              <a:t>Wieczorek</a:t>
            </a:r>
            <a:r>
              <a:rPr lang="en-US" sz="1200" i="1" dirty="0" smtClean="0">
                <a:solidFill>
                  <a:srgbClr val="000000"/>
                </a:solidFill>
              </a:rPr>
              <a:t> v. City of Franklin</a:t>
            </a:r>
            <a:r>
              <a:rPr lang="en-US" sz="1200" dirty="0" smtClean="0">
                <a:solidFill>
                  <a:srgbClr val="000000"/>
                </a:solidFill>
              </a:rPr>
              <a:t>, 82 Wis.2d 19, 260 N.W.2d 650 (1978), does not require a 			different result.  In that case, the </a:t>
            </a:r>
            <a:r>
              <a:rPr lang="en-US" sz="1200" dirty="0" err="1" smtClean="0">
                <a:solidFill>
                  <a:srgbClr val="000000"/>
                </a:solidFill>
              </a:rPr>
              <a:t>condemnees</a:t>
            </a:r>
            <a:r>
              <a:rPr lang="en-US" sz="1200" dirty="0" smtClean="0">
                <a:solidFill>
                  <a:srgbClr val="000000"/>
                </a:solidFill>
              </a:rPr>
              <a:t> were not entitled to attorney fees under sec. 			32.05(5) Stats. (1971), for successfully challenging a city’s defective jurisdictional offer. 			</a:t>
            </a:r>
            <a:r>
              <a:rPr lang="en-US" sz="1200" i="1" dirty="0" err="1" smtClean="0">
                <a:solidFill>
                  <a:srgbClr val="000000"/>
                </a:solidFill>
              </a:rPr>
              <a:t>Wieczorek</a:t>
            </a:r>
            <a:r>
              <a:rPr lang="en-US" sz="1200" dirty="0" smtClean="0">
                <a:solidFill>
                  <a:srgbClr val="000000"/>
                </a:solidFill>
              </a:rPr>
              <a:t>, 82 Wis.2d at 25-26, 260 N.W.2d at 653. The jurisdictional offer is a jurisdictional 			requisite to condemnation, sec. 32.05(4), Stats., a matter independent of whether the 			</a:t>
            </a:r>
            <a:r>
              <a:rPr lang="en-US" sz="1200" dirty="0" err="1" smtClean="0">
                <a:solidFill>
                  <a:srgbClr val="000000"/>
                </a:solidFill>
              </a:rPr>
              <a:t>condemnor</a:t>
            </a:r>
            <a:r>
              <a:rPr lang="en-US" sz="1200" dirty="0" smtClean="0">
                <a:solidFill>
                  <a:srgbClr val="000000"/>
                </a:solidFill>
              </a:rPr>
              <a:t> has proved there is a necessity for the taking.”</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a:solidFill>
                  <a:srgbClr val="000000"/>
                </a:solidFill>
              </a:rPr>
              <a:t>	</a:t>
            </a:r>
            <a:r>
              <a:rPr lang="en-US" sz="1200" dirty="0" smtClean="0">
                <a:solidFill>
                  <a:srgbClr val="000000"/>
                </a:solidFill>
              </a:rPr>
              <a:t>	</a:t>
            </a:r>
            <a:r>
              <a:rPr lang="en-US" sz="1200" dirty="0">
                <a:solidFill>
                  <a:srgbClr val="000000"/>
                </a:solidFill>
              </a:rPr>
              <a:t>	</a:t>
            </a:r>
            <a:r>
              <a:rPr lang="en-US" sz="1200" dirty="0" smtClean="0">
                <a:solidFill>
                  <a:srgbClr val="000000"/>
                </a:solidFill>
              </a:rPr>
              <a:t>	</a:t>
            </a:r>
            <a:endParaRPr lang="en-US" sz="1200" dirty="0"/>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27</a:t>
            </a:fld>
            <a:endParaRPr lang="en-US"/>
          </a:p>
        </p:txBody>
      </p:sp>
    </p:spTree>
    <p:extLst>
      <p:ext uri="{BB962C8B-B14F-4D97-AF65-F5344CB8AC3E}">
        <p14:creationId xmlns:p14="http://schemas.microsoft.com/office/powerpoint/2010/main" val="2933904579"/>
      </p:ext>
    </p:extLst>
  </p:cSld>
  <p:clrMapOvr>
    <a:masterClrMapping/>
  </p:clrMapOvr>
  <p:transition spd="slow"/>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5105400"/>
          </a:xfrm>
        </p:spPr>
        <p:txBody>
          <a:bodyPr/>
          <a:lstStyle/>
          <a:p>
            <a:pPr algn="l">
              <a:tabLst>
                <a:tab pos="1597025" algn="l"/>
              </a:tabLst>
            </a:pPr>
            <a:r>
              <a:rPr lang="en-US" sz="1200" dirty="0" smtClean="0">
                <a:solidFill>
                  <a:srgbClr val="000000"/>
                </a:solidFill>
              </a:rPr>
              <a:t>		b.  </a:t>
            </a:r>
            <a:r>
              <a:rPr lang="en-US" sz="1200" u="sng" dirty="0" smtClean="0">
                <a:solidFill>
                  <a:srgbClr val="000000"/>
                </a:solidFill>
              </a:rPr>
              <a:t>W.H. Pugh Coal Co. v. State of Wisconsin</a:t>
            </a:r>
            <a:r>
              <a:rPr lang="en-US" sz="1200" dirty="0" smtClean="0">
                <a:solidFill>
                  <a:srgbClr val="000000"/>
                </a:solidFill>
              </a:rPr>
              <a:t>, 157 Wis.2d 620, 460 N.W.2d 787 (Wis. App. 			1990)</a:t>
            </a:r>
            <a:r>
              <a:rPr lang="en-US" sz="1200" dirty="0">
                <a:solidFill>
                  <a:srgbClr val="000000"/>
                </a:solidFill>
              </a:rPr>
              <a:t/>
            </a:r>
            <a:br>
              <a:rPr lang="en-US" sz="1200" dirty="0">
                <a:solidFill>
                  <a:srgbClr val="000000"/>
                </a:solidFill>
              </a:rPr>
            </a:br>
            <a:r>
              <a:rPr lang="en-US" sz="1200" dirty="0">
                <a:solidFill>
                  <a:srgbClr val="000000"/>
                </a:solidFill>
              </a:rPr>
              <a:t>		</a:t>
            </a:r>
            <a:br>
              <a:rPr lang="en-US" sz="1200" dirty="0">
                <a:solidFill>
                  <a:srgbClr val="000000"/>
                </a:solidFill>
              </a:rPr>
            </a:br>
            <a:r>
              <a:rPr lang="en-US" sz="1200" dirty="0" smtClean="0">
                <a:solidFill>
                  <a:srgbClr val="000000"/>
                </a:solidFill>
              </a:rPr>
              <a:t>		“IV. ATTORNEYS’ FEES</a:t>
            </a:r>
            <a:br>
              <a:rPr lang="en-US" sz="1200" dirty="0" smtClean="0">
                <a:solidFill>
                  <a:srgbClr val="000000"/>
                </a:solidFill>
              </a:rPr>
            </a:br>
            <a:r>
              <a:rPr lang="en-US" sz="1200" dirty="0" smtClean="0">
                <a:solidFill>
                  <a:srgbClr val="000000"/>
                </a:solidFill>
              </a:rPr>
              <a:t/>
            </a:r>
            <a:br>
              <a:rPr lang="en-US" sz="1200" dirty="0" smtClean="0">
                <a:solidFill>
                  <a:srgbClr val="000000"/>
                </a:solidFill>
              </a:rPr>
            </a:br>
            <a:r>
              <a:rPr lang="en-US" sz="1200" dirty="0">
                <a:solidFill>
                  <a:srgbClr val="000000"/>
                </a:solidFill>
              </a:rPr>
              <a:t>	</a:t>
            </a:r>
            <a:r>
              <a:rPr lang="en-US" sz="1200" dirty="0" smtClean="0">
                <a:solidFill>
                  <a:srgbClr val="000000"/>
                </a:solidFill>
              </a:rPr>
              <a:t>	The next issue is whether the trial court erred in awarding Pugh attorneys’ fees for the 			litigation involving the temporary taking. Footnote 3 The state contends that such an award in 		a just compensation case is improper because it is not authorized by either statute or by the 			state constitution. We reluctantly agree.</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smtClean="0">
                <a:solidFill>
                  <a:srgbClr val="000000"/>
                </a:solidFill>
              </a:rPr>
              <a:t>		Just compensation following a taking is a constitutional necessity rather than a legislative 			dole. </a:t>
            </a:r>
            <a:r>
              <a:rPr lang="en-US" sz="1200" i="1" dirty="0" smtClean="0">
                <a:solidFill>
                  <a:srgbClr val="000000"/>
                </a:solidFill>
              </a:rPr>
              <a:t>See </a:t>
            </a:r>
            <a:r>
              <a:rPr lang="en-US" sz="1200" i="1" dirty="0" err="1" smtClean="0">
                <a:solidFill>
                  <a:srgbClr val="000000"/>
                </a:solidFill>
              </a:rPr>
              <a:t>Zinn</a:t>
            </a:r>
            <a:r>
              <a:rPr lang="en-US" sz="1200" dirty="0" smtClean="0">
                <a:solidFill>
                  <a:srgbClr val="000000"/>
                </a:solidFill>
              </a:rPr>
              <a:t>, 112 Wis.2d at 436, 334 N.W.2d at 76. But the constitutional requirement of 			just compensation does not necessarily include payment by the state of Pugh’s attorneys’ 			fees. </a:t>
            </a:r>
            <a:r>
              <a:rPr lang="en-US" sz="1200" i="1" dirty="0" smtClean="0">
                <a:solidFill>
                  <a:srgbClr val="000000"/>
                </a:solidFill>
              </a:rPr>
              <a:t>See </a:t>
            </a:r>
            <a:r>
              <a:rPr lang="en-US" sz="1200" i="1" dirty="0" err="1" smtClean="0">
                <a:solidFill>
                  <a:srgbClr val="000000"/>
                </a:solidFill>
              </a:rPr>
              <a:t>Wieczorek</a:t>
            </a:r>
            <a:r>
              <a:rPr lang="en-US" sz="1200" i="1" dirty="0" smtClean="0">
                <a:solidFill>
                  <a:srgbClr val="000000"/>
                </a:solidFill>
              </a:rPr>
              <a:t> v. City of Franklin</a:t>
            </a:r>
            <a:r>
              <a:rPr lang="en-US" sz="1200" dirty="0" smtClean="0">
                <a:solidFill>
                  <a:srgbClr val="000000"/>
                </a:solidFill>
              </a:rPr>
              <a:t>, 82 Wis.2d 19, 23, 260 N.W.2d 650, 651 (1978); </a:t>
            </a:r>
            <a:r>
              <a:rPr lang="en-US" sz="1200" i="1" dirty="0" smtClean="0">
                <a:solidFill>
                  <a:srgbClr val="000000"/>
                </a:solidFill>
              </a:rPr>
              <a:t>see 			also </a:t>
            </a:r>
            <a:r>
              <a:rPr lang="en-US" sz="1200" i="1" dirty="0" err="1" smtClean="0">
                <a:solidFill>
                  <a:srgbClr val="000000"/>
                </a:solidFill>
              </a:rPr>
              <a:t>Dohany</a:t>
            </a:r>
            <a:r>
              <a:rPr lang="en-US" sz="1200" i="1" dirty="0" smtClean="0">
                <a:solidFill>
                  <a:srgbClr val="000000"/>
                </a:solidFill>
              </a:rPr>
              <a:t> </a:t>
            </a:r>
            <a:r>
              <a:rPr lang="en-US" sz="1200" i="1" dirty="0" err="1" smtClean="0">
                <a:solidFill>
                  <a:srgbClr val="000000"/>
                </a:solidFill>
              </a:rPr>
              <a:t>v.Rogers</a:t>
            </a:r>
            <a:r>
              <a:rPr lang="en-US" sz="1200" dirty="0" smtClean="0">
                <a:solidFill>
                  <a:srgbClr val="000000"/>
                </a:solidFill>
              </a:rPr>
              <a:t>, 281 U.S. 362, 368, 50 </a:t>
            </a:r>
            <a:r>
              <a:rPr lang="en-US" sz="1200" dirty="0" err="1" smtClean="0">
                <a:solidFill>
                  <a:srgbClr val="000000"/>
                </a:solidFill>
              </a:rPr>
              <a:t>S.Ct</a:t>
            </a:r>
            <a:r>
              <a:rPr lang="en-US" sz="1200" dirty="0" smtClean="0">
                <a:solidFill>
                  <a:srgbClr val="000000"/>
                </a:solidFill>
              </a:rPr>
              <a:t>. 299, 302, 74 </a:t>
            </a:r>
            <a:r>
              <a:rPr lang="en-US" sz="1200" dirty="0" err="1" smtClean="0">
                <a:solidFill>
                  <a:srgbClr val="000000"/>
                </a:solidFill>
              </a:rPr>
              <a:t>L.Ed</a:t>
            </a:r>
            <a:r>
              <a:rPr lang="en-US" sz="1200" dirty="0" smtClean="0">
                <a:solidFill>
                  <a:srgbClr val="000000"/>
                </a:solidFill>
              </a:rPr>
              <a:t>. 904 (1930). In takings 			cases, the allowance of attorneys’ fees is a matter for the legislature and not a matter of 			constitutional right. </a:t>
            </a:r>
            <a:r>
              <a:rPr lang="en-US" sz="1200" i="1" dirty="0" err="1" smtClean="0">
                <a:solidFill>
                  <a:srgbClr val="000000"/>
                </a:solidFill>
              </a:rPr>
              <a:t>Wieczorek</a:t>
            </a:r>
            <a:r>
              <a:rPr lang="en-US" sz="1200" dirty="0" smtClean="0">
                <a:solidFill>
                  <a:srgbClr val="000000"/>
                </a:solidFill>
              </a:rPr>
              <a:t>, 82 Wis.2d at 23, 260 N.W.2d at 651.</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smtClean="0">
                <a:solidFill>
                  <a:srgbClr val="000000"/>
                </a:solidFill>
              </a:rPr>
              <a:t>		Unless expressly authorized by statute, attorneys’ fees are not taxable against the state. 			</a:t>
            </a:r>
            <a:r>
              <a:rPr lang="en-US" sz="1200" i="1" dirty="0" smtClean="0">
                <a:solidFill>
                  <a:srgbClr val="000000"/>
                </a:solidFill>
              </a:rPr>
              <a:t>Martineau v. State conservation </a:t>
            </a:r>
            <a:r>
              <a:rPr lang="en-US" sz="1200" i="1" dirty="0" err="1" smtClean="0">
                <a:solidFill>
                  <a:srgbClr val="000000"/>
                </a:solidFill>
              </a:rPr>
              <a:t>Comm’n</a:t>
            </a:r>
            <a:r>
              <a:rPr lang="en-US" sz="1200" dirty="0" smtClean="0">
                <a:solidFill>
                  <a:srgbClr val="000000"/>
                </a:solidFill>
              </a:rPr>
              <a:t>, 54 Wis.2d 76, 79, 194 N.W.2d 664, 666 (1972). 			While sec. 32.28(3)(b), Stats., allows reasonable attorneys’ fees where “[t]he court 			determines that the </a:t>
            </a:r>
            <a:r>
              <a:rPr lang="en-US" sz="1200" dirty="0" err="1" smtClean="0">
                <a:solidFill>
                  <a:srgbClr val="000000"/>
                </a:solidFill>
              </a:rPr>
              <a:t>condemnor</a:t>
            </a:r>
            <a:r>
              <a:rPr lang="en-US" sz="1200" dirty="0" smtClean="0">
                <a:solidFill>
                  <a:srgbClr val="000000"/>
                </a:solidFill>
              </a:rPr>
              <a:t> does not have the right to condemn . . . the property . . . Or 		there is no necessity for its taking,” this case did not arise under </a:t>
            </a:r>
            <a:r>
              <a:rPr lang="en-US" sz="1200" dirty="0" err="1" smtClean="0">
                <a:solidFill>
                  <a:srgbClr val="000000"/>
                </a:solidFill>
              </a:rPr>
              <a:t>ch.</a:t>
            </a:r>
            <a:r>
              <a:rPr lang="en-US" sz="1200" dirty="0" smtClean="0">
                <a:solidFill>
                  <a:srgbClr val="000000"/>
                </a:solidFill>
              </a:rPr>
              <a:t> 32, Stats.”</a:t>
            </a:r>
            <a:r>
              <a:rPr lang="en-US" sz="1200" dirty="0">
                <a:solidFill>
                  <a:srgbClr val="000000"/>
                </a:solidFill>
              </a:rPr>
              <a:t/>
            </a:r>
            <a:br>
              <a:rPr lang="en-US" sz="1200" dirty="0">
                <a:solidFill>
                  <a:srgbClr val="000000"/>
                </a:solidFill>
              </a:rPr>
            </a:br>
            <a:r>
              <a:rPr lang="en-US" sz="1200" dirty="0">
                <a:solidFill>
                  <a:srgbClr val="000000"/>
                </a:solidFill>
              </a:rPr>
              <a:t>		</a:t>
            </a:r>
            <a:br>
              <a:rPr lang="en-US" sz="1200" dirty="0">
                <a:solidFill>
                  <a:srgbClr val="000000"/>
                </a:solidFill>
              </a:rPr>
            </a:br>
            <a:endParaRPr lang="en-US" sz="1200" dirty="0"/>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28</a:t>
            </a:fld>
            <a:endParaRPr lang="en-US"/>
          </a:p>
        </p:txBody>
      </p:sp>
    </p:spTree>
    <p:extLst>
      <p:ext uri="{BB962C8B-B14F-4D97-AF65-F5344CB8AC3E}">
        <p14:creationId xmlns:p14="http://schemas.microsoft.com/office/powerpoint/2010/main" val="2443739232"/>
      </p:ext>
    </p:extLst>
  </p:cSld>
  <p:clrMapOvr>
    <a:masterClrMapping/>
  </p:clrMapOvr>
  <p:transition spd="slow"/>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5029200"/>
          </a:xfrm>
        </p:spPr>
        <p:txBody>
          <a:bodyPr/>
          <a:lstStyle/>
          <a:p>
            <a:pPr algn="l"/>
            <a:r>
              <a:rPr lang="en-US" sz="1200" dirty="0" smtClean="0">
                <a:solidFill>
                  <a:srgbClr val="000000"/>
                </a:solidFill>
              </a:rPr>
              <a:t>		</a:t>
            </a:r>
            <a:r>
              <a:rPr lang="en-US" sz="2000" dirty="0" smtClean="0">
                <a:solidFill>
                  <a:schemeClr val="accent2"/>
                </a:solidFill>
              </a:rPr>
              <a:t>“But wait – There’s more!”</a:t>
            </a:r>
            <a:r>
              <a:rPr lang="en-US" sz="1200" dirty="0">
                <a:solidFill>
                  <a:srgbClr val="000000"/>
                </a:solidFill>
              </a:rPr>
              <a:t/>
            </a:r>
            <a:br>
              <a:rPr lang="en-US" sz="1200" dirty="0">
                <a:solidFill>
                  <a:srgbClr val="000000"/>
                </a:solidFill>
              </a:rPr>
            </a:br>
            <a:r>
              <a:rPr lang="en-US" sz="1200" dirty="0">
                <a:solidFill>
                  <a:srgbClr val="000000"/>
                </a:solidFill>
              </a:rPr>
              <a:t>		</a:t>
            </a:r>
            <a:br>
              <a:rPr lang="en-US" sz="1200" dirty="0">
                <a:solidFill>
                  <a:srgbClr val="000000"/>
                </a:solidFill>
              </a:rPr>
            </a:br>
            <a:r>
              <a:rPr lang="en-US" sz="1200" dirty="0">
                <a:solidFill>
                  <a:srgbClr val="000000"/>
                </a:solidFill>
              </a:rPr>
              <a:t>		</a:t>
            </a:r>
            <a:r>
              <a:rPr lang="en-US" sz="1200" dirty="0" smtClean="0">
                <a:solidFill>
                  <a:srgbClr val="000000"/>
                </a:solidFill>
              </a:rPr>
              <a:t>“V</a:t>
            </a:r>
            <a:r>
              <a:rPr lang="en-US" sz="1200" dirty="0">
                <a:solidFill>
                  <a:srgbClr val="000000"/>
                </a:solidFill>
              </a:rPr>
              <a:t>. </a:t>
            </a:r>
            <a:r>
              <a:rPr lang="en-US" sz="1200" dirty="0" smtClean="0">
                <a:solidFill>
                  <a:srgbClr val="000000"/>
                </a:solidFill>
              </a:rPr>
              <a:t>APPELLATE FEES AND DOUBLE COSTS</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a:solidFill>
                  <a:srgbClr val="000000"/>
                </a:solidFill>
              </a:rPr>
              <a:t>		</a:t>
            </a:r>
            <a:r>
              <a:rPr lang="en-US" sz="1200" dirty="0" smtClean="0">
                <a:solidFill>
                  <a:srgbClr val="000000"/>
                </a:solidFill>
              </a:rPr>
              <a:t>Finally, Pugh contends that the state’s errors and dilatory tactics have caused Pugh 			unnecessary hardship and expense in its attempts to realize the compensation to which it is 			constitutionally entitled. Consequently, Pugh asks that we award appellate attorneys’ fees 			and double costs.</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smtClean="0">
                <a:solidFill>
                  <a:srgbClr val="000000"/>
                </a:solidFill>
              </a:rPr>
              <a:t>		A </a:t>
            </a:r>
            <a:r>
              <a:rPr lang="en-US" sz="1200" dirty="0" err="1" smtClean="0">
                <a:solidFill>
                  <a:srgbClr val="000000"/>
                </a:solidFill>
              </a:rPr>
              <a:t>condemnee</a:t>
            </a:r>
            <a:r>
              <a:rPr lang="en-US" sz="1200" dirty="0" smtClean="0">
                <a:solidFill>
                  <a:srgbClr val="000000"/>
                </a:solidFill>
              </a:rPr>
              <a:t> who prevails on appeal may recover reasonable attorneys’ fees incurred on 			appeal. </a:t>
            </a:r>
            <a:r>
              <a:rPr lang="en-US" sz="1200" i="1" dirty="0" err="1" smtClean="0">
                <a:solidFill>
                  <a:srgbClr val="000000"/>
                </a:solidFill>
              </a:rPr>
              <a:t>Narloch</a:t>
            </a:r>
            <a:r>
              <a:rPr lang="en-US" sz="1200" i="1" dirty="0" smtClean="0">
                <a:solidFill>
                  <a:srgbClr val="000000"/>
                </a:solidFill>
              </a:rPr>
              <a:t> v. DOT</a:t>
            </a:r>
            <a:r>
              <a:rPr lang="en-US" sz="1200" dirty="0" smtClean="0">
                <a:solidFill>
                  <a:srgbClr val="000000"/>
                </a:solidFill>
              </a:rPr>
              <a:t>, 115 Wis.2d 419, 440, 340 N.W.2d 542, 552-53 (1983). In </a:t>
            </a:r>
            <a:r>
              <a:rPr lang="en-US" sz="1200" i="1" dirty="0" err="1" smtClean="0">
                <a:solidFill>
                  <a:srgbClr val="000000"/>
                </a:solidFill>
              </a:rPr>
              <a:t>Narloch</a:t>
            </a:r>
            <a:r>
              <a:rPr lang="en-US" sz="1200" dirty="0" smtClean="0">
                <a:solidFill>
                  <a:srgbClr val="000000"/>
                </a:solidFill>
              </a:rPr>
              <a:t>, our 		supreme court said:</a:t>
            </a:r>
            <a:br>
              <a:rPr lang="en-US" sz="1200" dirty="0" smtClean="0">
                <a:solidFill>
                  <a:srgbClr val="000000"/>
                </a:solidFill>
              </a:rPr>
            </a:br>
            <a:r>
              <a:rPr lang="en-US" sz="1200" dirty="0" smtClean="0">
                <a:solidFill>
                  <a:srgbClr val="000000"/>
                </a:solidFill>
              </a:rPr>
              <a:t/>
            </a:r>
            <a:br>
              <a:rPr lang="en-US" sz="1200" dirty="0" smtClean="0">
                <a:solidFill>
                  <a:srgbClr val="000000"/>
                </a:solidFill>
              </a:rPr>
            </a:br>
            <a:r>
              <a:rPr lang="en-US" sz="1200" dirty="0">
                <a:solidFill>
                  <a:srgbClr val="000000"/>
                </a:solidFill>
              </a:rPr>
              <a:t>	</a:t>
            </a:r>
            <a:r>
              <a:rPr lang="en-US" sz="1200" dirty="0" smtClean="0">
                <a:solidFill>
                  <a:srgbClr val="000000"/>
                </a:solidFill>
              </a:rPr>
              <a:t>	[W]hen part or all of the </a:t>
            </a:r>
            <a:r>
              <a:rPr lang="en-US" sz="1200" dirty="0" err="1" smtClean="0">
                <a:solidFill>
                  <a:srgbClr val="000000"/>
                </a:solidFill>
              </a:rPr>
              <a:t>condemnee’s</a:t>
            </a:r>
            <a:r>
              <a:rPr lang="en-US" sz="1200" dirty="0" smtClean="0">
                <a:solidFill>
                  <a:srgbClr val="000000"/>
                </a:solidFill>
              </a:rPr>
              <a:t> property has been taken . . . [i]f this determination is 			affirmed on appeal, and the </a:t>
            </a:r>
            <a:r>
              <a:rPr lang="en-US" sz="1200" dirty="0" err="1" smtClean="0">
                <a:solidFill>
                  <a:srgbClr val="000000"/>
                </a:solidFill>
              </a:rPr>
              <a:t>condemnee</a:t>
            </a:r>
            <a:r>
              <a:rPr lang="en-US" sz="1200" dirty="0" smtClean="0">
                <a:solidFill>
                  <a:srgbClr val="000000"/>
                </a:solidFill>
              </a:rPr>
              <a:t> prevails, it would be inconsistent [with the concept 			of just compensation] to allow the </a:t>
            </a:r>
            <a:r>
              <a:rPr lang="en-US" sz="1200" dirty="0" err="1" smtClean="0">
                <a:solidFill>
                  <a:srgbClr val="000000"/>
                </a:solidFill>
              </a:rPr>
              <a:t>condemnee</a:t>
            </a:r>
            <a:r>
              <a:rPr lang="en-US" sz="1200" dirty="0" smtClean="0">
                <a:solidFill>
                  <a:srgbClr val="000000"/>
                </a:solidFill>
              </a:rPr>
              <a:t> to recover only those litigation expenses 			incurred in circuit court proceedings, but not those incurred in an appeal.</a:t>
            </a:r>
            <a:br>
              <a:rPr lang="en-US" sz="1200" dirty="0" smtClean="0">
                <a:solidFill>
                  <a:srgbClr val="000000"/>
                </a:solidFill>
              </a:rPr>
            </a:br>
            <a:r>
              <a:rPr lang="en-US" sz="1200" dirty="0">
                <a:solidFill>
                  <a:srgbClr val="000000"/>
                </a:solidFill>
              </a:rPr>
              <a:t/>
            </a:r>
            <a:br>
              <a:rPr lang="en-US" sz="1200" dirty="0">
                <a:solidFill>
                  <a:srgbClr val="000000"/>
                </a:solidFill>
              </a:rPr>
            </a:br>
            <a:r>
              <a:rPr lang="en-US" sz="1200" dirty="0" smtClean="0">
                <a:solidFill>
                  <a:srgbClr val="000000"/>
                </a:solidFill>
              </a:rPr>
              <a:t>		</a:t>
            </a:r>
            <a:r>
              <a:rPr lang="en-US" sz="1200" i="1" dirty="0" smtClean="0">
                <a:solidFill>
                  <a:srgbClr val="000000"/>
                </a:solidFill>
              </a:rPr>
              <a:t>Id.</a:t>
            </a:r>
            <a:r>
              <a:rPr lang="en-US" sz="1200" dirty="0" smtClean="0">
                <a:solidFill>
                  <a:srgbClr val="000000"/>
                </a:solidFill>
              </a:rPr>
              <a:t> At 440-41, 340 N.W.2d at 553.”</a:t>
            </a:r>
            <a:br>
              <a:rPr lang="en-US" sz="1200" dirty="0" smtClean="0">
                <a:solidFill>
                  <a:srgbClr val="000000"/>
                </a:solidFill>
              </a:rPr>
            </a:br>
            <a:r>
              <a:rPr lang="en-US" sz="1200" dirty="0">
                <a:solidFill>
                  <a:srgbClr val="000000"/>
                </a:solidFill>
              </a:rPr>
              <a:t>	</a:t>
            </a:r>
            <a:r>
              <a:rPr lang="en-US" sz="1200" dirty="0" smtClean="0">
                <a:solidFill>
                  <a:srgbClr val="000000"/>
                </a:solidFill>
              </a:rPr>
              <a:t>	</a:t>
            </a:r>
            <a:br>
              <a:rPr lang="en-US" sz="1200" dirty="0" smtClean="0">
                <a:solidFill>
                  <a:srgbClr val="000000"/>
                </a:solidFill>
              </a:rPr>
            </a:br>
            <a:r>
              <a:rPr lang="en-US" sz="1200" dirty="0">
                <a:solidFill>
                  <a:srgbClr val="000000"/>
                </a:solidFill>
              </a:rPr>
              <a:t>	</a:t>
            </a:r>
            <a:r>
              <a:rPr lang="en-US" sz="1200" dirty="0" smtClean="0">
                <a:solidFill>
                  <a:srgbClr val="000000"/>
                </a:solidFill>
              </a:rPr>
              <a:t>	“We conclude that the </a:t>
            </a:r>
            <a:r>
              <a:rPr lang="en-US" sz="1200" i="1" dirty="0" err="1" smtClean="0">
                <a:solidFill>
                  <a:srgbClr val="000000"/>
                </a:solidFill>
              </a:rPr>
              <a:t>Narloch</a:t>
            </a:r>
            <a:r>
              <a:rPr lang="en-US" sz="1200" dirty="0" smtClean="0">
                <a:solidFill>
                  <a:srgbClr val="000000"/>
                </a:solidFill>
              </a:rPr>
              <a:t> and </a:t>
            </a:r>
            <a:r>
              <a:rPr lang="en-US" sz="1200" i="1" dirty="0">
                <a:solidFill>
                  <a:srgbClr val="000000"/>
                </a:solidFill>
              </a:rPr>
              <a:t>R</a:t>
            </a:r>
            <a:r>
              <a:rPr lang="en-US" sz="1200" i="1" dirty="0" smtClean="0">
                <a:solidFill>
                  <a:srgbClr val="000000"/>
                </a:solidFill>
              </a:rPr>
              <a:t>iley</a:t>
            </a:r>
            <a:r>
              <a:rPr lang="en-US" sz="1200" dirty="0" smtClean="0">
                <a:solidFill>
                  <a:srgbClr val="000000"/>
                </a:solidFill>
              </a:rPr>
              <a:t> rationales apply with equal force in the case of an 			uncompensated taking. Accordingly, we conclude that appellate attorneys’ fees are available 		as to the issues on which Pugh prevailed on appeal.”</a:t>
            </a:r>
            <a:r>
              <a:rPr lang="en-US" sz="1200" dirty="0">
                <a:solidFill>
                  <a:srgbClr val="000000"/>
                </a:solidFill>
              </a:rPr>
              <a:t/>
            </a:r>
            <a:br>
              <a:rPr lang="en-US" sz="1200" dirty="0">
                <a:solidFill>
                  <a:srgbClr val="000000"/>
                </a:solidFill>
              </a:rPr>
            </a:br>
            <a:endParaRPr lang="en-US" sz="1200" dirty="0"/>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29</a:t>
            </a:fld>
            <a:endParaRPr lang="en-US"/>
          </a:p>
        </p:txBody>
      </p:sp>
    </p:spTree>
    <p:extLst>
      <p:ext uri="{BB962C8B-B14F-4D97-AF65-F5344CB8AC3E}">
        <p14:creationId xmlns:p14="http://schemas.microsoft.com/office/powerpoint/2010/main" val="1321977239"/>
      </p:ext>
    </p:extLst>
  </p:cSld>
  <p:clrMapOvr>
    <a:masterClrMapping/>
  </p:clrMapOvr>
  <p:transition spd="slow"/>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09600" y="5715000"/>
            <a:ext cx="7772400" cy="152400"/>
          </a:xfrm>
        </p:spPr>
        <p:txBody>
          <a:bodyPr anchor="t"/>
          <a:lstStyle/>
          <a:p>
            <a:pPr marL="571500" indent="-571500" algn="l">
              <a:buFont typeface="+mj-lt"/>
              <a:buAutoNum type="romanUcPeriod"/>
            </a:pPr>
            <a:endParaRPr lang="en-US" sz="1400" dirty="0"/>
          </a:p>
        </p:txBody>
      </p:sp>
      <p:sp>
        <p:nvSpPr>
          <p:cNvPr id="3" name="Title 2"/>
          <p:cNvSpPr>
            <a:spLocks noGrp="1"/>
          </p:cNvSpPr>
          <p:nvPr>
            <p:ph type="ctrTitle"/>
          </p:nvPr>
        </p:nvSpPr>
        <p:spPr>
          <a:xfrm>
            <a:off x="609600" y="838200"/>
            <a:ext cx="7772400" cy="5105400"/>
          </a:xfrm>
        </p:spPr>
        <p:txBody>
          <a:bodyPr/>
          <a:lstStyle/>
          <a:p>
            <a:pPr marL="571500" indent="-571500" algn="l">
              <a:buFont typeface="+mj-lt"/>
              <a:buAutoNum type="romanUcPeriod"/>
            </a:pPr>
            <a:r>
              <a:rPr lang="en-US" sz="1400" dirty="0">
                <a:solidFill>
                  <a:schemeClr val="tx2"/>
                </a:solidFill>
              </a:rPr>
              <a:t>Reasonable </a:t>
            </a:r>
            <a:r>
              <a:rPr lang="en-US" sz="1400" dirty="0" smtClean="0">
                <a:solidFill>
                  <a:schemeClr val="tx2"/>
                </a:solidFill>
              </a:rPr>
              <a:t>Fee</a:t>
            </a:r>
            <a:br>
              <a:rPr lang="en-US" sz="1400" dirty="0" smtClean="0">
                <a:solidFill>
                  <a:schemeClr val="tx2"/>
                </a:solidFill>
              </a:rPr>
            </a:br>
            <a:r>
              <a:rPr lang="en-US" sz="1400" dirty="0">
                <a:solidFill>
                  <a:schemeClr val="tx2"/>
                </a:solidFill>
              </a:rPr>
              <a:t/>
            </a:r>
            <a:br>
              <a:rPr lang="en-US" sz="1400" dirty="0">
                <a:solidFill>
                  <a:schemeClr val="tx2"/>
                </a:solidFill>
              </a:rPr>
            </a:br>
            <a:r>
              <a:rPr lang="en-US" sz="1400" dirty="0">
                <a:solidFill>
                  <a:schemeClr val="tx2"/>
                </a:solidFill>
              </a:rPr>
              <a:t>Whatever a “reasonable fee” is, it is always within the Trial Court’s discretion to review and ultimately determine it.  </a:t>
            </a:r>
            <a:r>
              <a:rPr lang="en-US" sz="1400" dirty="0" smtClean="0">
                <a:solidFill>
                  <a:schemeClr val="tx2"/>
                </a:solidFill>
              </a:rPr>
              <a:t/>
            </a:r>
            <a:br>
              <a:rPr lang="en-US" sz="1400" dirty="0" smtClean="0">
                <a:solidFill>
                  <a:schemeClr val="tx2"/>
                </a:solidFill>
              </a:rPr>
            </a:br>
            <a:r>
              <a:rPr lang="en-US" sz="1400" dirty="0">
                <a:solidFill>
                  <a:schemeClr val="tx2"/>
                </a:solidFill>
              </a:rPr>
              <a:t/>
            </a:r>
            <a:br>
              <a:rPr lang="en-US" sz="1400" dirty="0">
                <a:solidFill>
                  <a:schemeClr val="tx2"/>
                </a:solidFill>
              </a:rPr>
            </a:br>
            <a:r>
              <a:rPr lang="en-US" sz="1400" dirty="0" smtClean="0">
                <a:solidFill>
                  <a:schemeClr val="tx2"/>
                </a:solidFill>
              </a:rPr>
              <a:t>“The </a:t>
            </a:r>
            <a:r>
              <a:rPr lang="en-US" sz="1400" dirty="0">
                <a:solidFill>
                  <a:schemeClr val="tx2"/>
                </a:solidFill>
              </a:rPr>
              <a:t>next issue is whether Judge </a:t>
            </a:r>
            <a:r>
              <a:rPr lang="en-US" sz="1400" dirty="0" err="1">
                <a:solidFill>
                  <a:schemeClr val="tx2"/>
                </a:solidFill>
              </a:rPr>
              <a:t>Wasielewski</a:t>
            </a:r>
            <a:r>
              <a:rPr lang="en-US" sz="1400" dirty="0">
                <a:solidFill>
                  <a:schemeClr val="tx2"/>
                </a:solidFill>
              </a:rPr>
              <a:t> properly exercised his discretion when he awarded Steinberg litigation expenses which included $108,867 in attorney’s fees.  The “litigation expenses” which </a:t>
            </a:r>
            <a:r>
              <a:rPr lang="en-US" sz="1400" dirty="0" smtClean="0">
                <a:solidFill>
                  <a:schemeClr val="tx2"/>
                </a:solidFill>
              </a:rPr>
              <a:t>*204sec. 32.28(3</a:t>
            </a:r>
            <a:r>
              <a:rPr lang="en-US" sz="1400" dirty="0">
                <a:solidFill>
                  <a:schemeClr val="tx2"/>
                </a:solidFill>
              </a:rPr>
              <a:t>)(d), Stats., authorizes a court to award include “reasonable” and “necessary” attorney’s fees.  Section 32.28(1).  Our review of the circuit court’s determination of the value of attorney’s fees is limited to determining whether the circuit court properly exercised its discretion.  </a:t>
            </a:r>
            <a:r>
              <a:rPr lang="en-US" sz="1400" i="1" dirty="0" err="1" smtClean="0">
                <a:solidFill>
                  <a:schemeClr val="tx2"/>
                </a:solidFill>
              </a:rPr>
              <a:t>Milw</a:t>
            </a:r>
            <a:r>
              <a:rPr lang="en-US" sz="1400" i="1" dirty="0" smtClean="0">
                <a:solidFill>
                  <a:schemeClr val="tx2"/>
                </a:solidFill>
              </a:rPr>
              <a:t>. </a:t>
            </a:r>
            <a:r>
              <a:rPr lang="en-US" sz="1400" i="1" dirty="0">
                <a:solidFill>
                  <a:schemeClr val="tx2"/>
                </a:solidFill>
              </a:rPr>
              <a:t>Rescue Mission v. </a:t>
            </a:r>
            <a:r>
              <a:rPr lang="en-US" sz="1400" i="1" dirty="0" err="1">
                <a:solidFill>
                  <a:schemeClr val="tx2"/>
                </a:solidFill>
              </a:rPr>
              <a:t>Milw</a:t>
            </a:r>
            <a:r>
              <a:rPr lang="en-US" sz="1400" i="1" dirty="0">
                <a:solidFill>
                  <a:schemeClr val="tx2"/>
                </a:solidFill>
              </a:rPr>
              <a:t>. </a:t>
            </a:r>
            <a:r>
              <a:rPr lang="en-US" sz="1400" i="1" dirty="0" err="1">
                <a:solidFill>
                  <a:schemeClr val="tx2"/>
                </a:solidFill>
              </a:rPr>
              <a:t>Redev</a:t>
            </a:r>
            <a:r>
              <a:rPr lang="en-US" sz="1400" i="1" dirty="0">
                <a:solidFill>
                  <a:schemeClr val="tx2"/>
                </a:solidFill>
              </a:rPr>
              <a:t>. Auth., </a:t>
            </a:r>
            <a:r>
              <a:rPr lang="en-US" sz="1400" dirty="0">
                <a:solidFill>
                  <a:schemeClr val="tx2"/>
                </a:solidFill>
              </a:rPr>
              <a:t>161 Wis.2d 472, 494, 468 N.W.2d 663 (1991); </a:t>
            </a:r>
            <a:r>
              <a:rPr lang="en-US" sz="1400" i="1" dirty="0">
                <a:solidFill>
                  <a:schemeClr val="tx2"/>
                </a:solidFill>
              </a:rPr>
              <a:t>Standard Theatres v. Transportation Dept., </a:t>
            </a:r>
            <a:r>
              <a:rPr lang="en-US" sz="1400" dirty="0">
                <a:solidFill>
                  <a:schemeClr val="tx2"/>
                </a:solidFill>
              </a:rPr>
              <a:t>118 Wis.2d 730, 747, 349 N.W.2d 661 (1984).  A circuit court properly exercises its discretion if it </a:t>
            </a:r>
            <a:r>
              <a:rPr lang="en-US" sz="1400" dirty="0" smtClean="0">
                <a:solidFill>
                  <a:schemeClr val="tx2"/>
                </a:solidFill>
              </a:rPr>
              <a:t>‘employs </a:t>
            </a:r>
            <a:r>
              <a:rPr lang="en-US" sz="1400" dirty="0">
                <a:solidFill>
                  <a:schemeClr val="tx2"/>
                </a:solidFill>
              </a:rPr>
              <a:t>a logical rationale based on the appropriate legal principles and facts of record</a:t>
            </a:r>
            <a:r>
              <a:rPr lang="en-US" sz="1400" dirty="0" smtClean="0">
                <a:solidFill>
                  <a:schemeClr val="tx2"/>
                </a:solidFill>
              </a:rPr>
              <a:t>.’  </a:t>
            </a:r>
            <a:r>
              <a:rPr lang="en-US" sz="1400" i="1" dirty="0" err="1">
                <a:solidFill>
                  <a:schemeClr val="tx2"/>
                </a:solidFill>
              </a:rPr>
              <a:t>Petros</a:t>
            </a:r>
            <a:r>
              <a:rPr lang="en-US" sz="1400" i="1" dirty="0">
                <a:solidFill>
                  <a:schemeClr val="tx2"/>
                </a:solidFill>
              </a:rPr>
              <a:t> v. City of Watertown, </a:t>
            </a:r>
            <a:r>
              <a:rPr lang="en-US" sz="1400" dirty="0">
                <a:solidFill>
                  <a:schemeClr val="tx2"/>
                </a:solidFill>
              </a:rPr>
              <a:t> 152 Wis.2d 692, 696, 449 N.W.2d 72 (Ct.App.1989</a:t>
            </a:r>
            <a:r>
              <a:rPr lang="en-US" sz="1400" dirty="0" smtClean="0">
                <a:solidFill>
                  <a:schemeClr val="tx2"/>
                </a:solidFill>
              </a:rPr>
              <a:t>).”</a:t>
            </a:r>
            <a:br>
              <a:rPr lang="en-US" sz="1400" dirty="0" smtClean="0">
                <a:solidFill>
                  <a:schemeClr val="tx2"/>
                </a:solidFill>
              </a:rPr>
            </a:br>
            <a:r>
              <a:rPr lang="en-US" sz="1400" dirty="0">
                <a:solidFill>
                  <a:schemeClr val="tx2"/>
                </a:solidFill>
              </a:rPr>
              <a:t/>
            </a:r>
            <a:br>
              <a:rPr lang="en-US" sz="1400" dirty="0">
                <a:solidFill>
                  <a:schemeClr val="tx2"/>
                </a:solidFill>
              </a:rPr>
            </a:br>
            <a:r>
              <a:rPr lang="en-US" sz="1400" u="sng" dirty="0">
                <a:solidFill>
                  <a:schemeClr val="tx2"/>
                </a:solidFill>
              </a:rPr>
              <a:t>Village of Shorewood v. </a:t>
            </a:r>
            <a:r>
              <a:rPr lang="en-US" sz="1400" u="sng" dirty="0" smtClean="0">
                <a:solidFill>
                  <a:schemeClr val="tx2"/>
                </a:solidFill>
              </a:rPr>
              <a:t>Steinberg</a:t>
            </a:r>
            <a:r>
              <a:rPr lang="en-US" sz="1400" dirty="0" smtClean="0">
                <a:solidFill>
                  <a:schemeClr val="tx2"/>
                </a:solidFill>
              </a:rPr>
              <a:t>,</a:t>
            </a:r>
            <a:r>
              <a:rPr lang="en-US" sz="1400" i="1" dirty="0" smtClean="0">
                <a:solidFill>
                  <a:schemeClr val="tx2"/>
                </a:solidFill>
              </a:rPr>
              <a:t> </a:t>
            </a:r>
            <a:r>
              <a:rPr lang="en-US" sz="1400" dirty="0">
                <a:solidFill>
                  <a:schemeClr val="tx2"/>
                </a:solidFill>
              </a:rPr>
              <a:t>174 Wis.2d 191, 496 N.W.2d </a:t>
            </a:r>
            <a:r>
              <a:rPr lang="en-US" sz="1400" dirty="0" smtClean="0">
                <a:solidFill>
                  <a:schemeClr val="tx2"/>
                </a:solidFill>
              </a:rPr>
              <a:t>57 (1993)</a:t>
            </a:r>
            <a:r>
              <a:rPr lang="en-US" sz="1400" dirty="0">
                <a:solidFill>
                  <a:schemeClr val="tx2"/>
                </a:solidFill>
              </a:rPr>
              <a:t/>
            </a:r>
            <a:br>
              <a:rPr lang="en-US" sz="1400" dirty="0">
                <a:solidFill>
                  <a:schemeClr val="tx2"/>
                </a:solidFill>
              </a:rPr>
            </a:br>
            <a:endParaRPr lang="en-US" sz="1400" dirty="0">
              <a:solidFill>
                <a:schemeClr val="tx2"/>
              </a:solidFill>
            </a:endParaRPr>
          </a:p>
        </p:txBody>
      </p:sp>
    </p:spTree>
    <p:extLst>
      <p:ext uri="{BB962C8B-B14F-4D97-AF65-F5344CB8AC3E}">
        <p14:creationId xmlns:p14="http://schemas.microsoft.com/office/powerpoint/2010/main" val="3261221741"/>
      </p:ext>
    </p:extLst>
  </p:cSld>
  <p:clrMapOvr>
    <a:masterClrMapping/>
  </p:clrMapOvr>
  <p:transition spd="slow"/>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5257800"/>
          </a:xfrm>
        </p:spPr>
        <p:txBody>
          <a:bodyPr/>
          <a:lstStyle/>
          <a:p>
            <a:pPr algn="l"/>
            <a:r>
              <a:rPr lang="en-US" sz="1200" dirty="0" smtClean="0">
                <a:solidFill>
                  <a:schemeClr val="tx1"/>
                </a:solidFill>
              </a:rPr>
              <a:t>	</a:t>
            </a:r>
            <a:br>
              <a:rPr lang="en-US" sz="1200" dirty="0" smtClean="0">
                <a:solidFill>
                  <a:schemeClr val="tx1"/>
                </a:solidFill>
              </a:rPr>
            </a:br>
            <a:r>
              <a:rPr lang="en-US" sz="1200" dirty="0">
                <a:solidFill>
                  <a:schemeClr val="tx1"/>
                </a:solidFill>
              </a:rPr>
              <a:t>	</a:t>
            </a:r>
            <a:r>
              <a:rPr lang="en-US" sz="1200" dirty="0" smtClean="0">
                <a:solidFill>
                  <a:schemeClr val="tx1"/>
                </a:solidFill>
              </a:rPr>
              <a:t>c.  </a:t>
            </a:r>
            <a:r>
              <a:rPr lang="en-US" sz="1200" u="sng" dirty="0" smtClean="0">
                <a:solidFill>
                  <a:schemeClr val="tx1"/>
                </a:solidFill>
              </a:rPr>
              <a:t>Warehouse II v. DOT</a:t>
            </a:r>
            <a:r>
              <a:rPr lang="en-US" sz="1200" dirty="0" smtClean="0">
                <a:solidFill>
                  <a:schemeClr val="tx1"/>
                </a:solidFill>
              </a:rPr>
              <a:t>, 2006 WI 62, 291 Wis.2d 80, 715 N.W.2d 213</a:t>
            </a:r>
            <a:br>
              <a:rPr lang="en-US" sz="1200" dirty="0" smtClean="0">
                <a:solidFill>
                  <a:schemeClr val="tx1"/>
                </a:solidFill>
              </a:rPr>
            </a:br>
            <a:r>
              <a:rPr lang="en-US" sz="1200" dirty="0">
                <a:solidFill>
                  <a:schemeClr val="tx1"/>
                </a:solidFill>
              </a:rPr>
              <a:t>	</a:t>
            </a:r>
            <a:r>
              <a:rPr lang="en-US" sz="1200" dirty="0" smtClean="0">
                <a:solidFill>
                  <a:schemeClr val="tx1"/>
                </a:solidFill>
              </a:rPr>
              <a:t/>
            </a:r>
            <a:br>
              <a:rPr lang="en-US" sz="1200" dirty="0" smtClean="0">
                <a:solidFill>
                  <a:schemeClr val="tx1"/>
                </a:solidFill>
              </a:rPr>
            </a:br>
            <a:r>
              <a:rPr lang="en-US" sz="1200" dirty="0" smtClean="0">
                <a:solidFill>
                  <a:schemeClr val="tx1"/>
                </a:solidFill>
              </a:rPr>
              <a:t>	WIS DOT commences a condemnation action against property owner.  Property owner challenges DOT’s 	jurisdictional offer to purchase.  The circuit court rules that DOT had not negotiated in good faith and that, 	therefore, the jurisdictional offer to purchase was invalid.  It further held no litigation expenses were due 	property owner.  Property owner appeals.</a:t>
            </a:r>
            <a:br>
              <a:rPr lang="en-US" sz="1200" dirty="0" smtClean="0">
                <a:solidFill>
                  <a:schemeClr val="tx1"/>
                </a:solidFill>
              </a:rPr>
            </a:br>
            <a:r>
              <a:rPr lang="en-US" sz="1200" dirty="0">
                <a:solidFill>
                  <a:schemeClr val="tx1"/>
                </a:solidFill>
              </a:rPr>
              <a:t>	</a:t>
            </a:r>
            <a:br>
              <a:rPr lang="en-US" sz="1200" dirty="0">
                <a:solidFill>
                  <a:schemeClr val="tx1"/>
                </a:solidFill>
              </a:rPr>
            </a:br>
            <a:r>
              <a:rPr lang="en-US" sz="1200" dirty="0" smtClean="0">
                <a:solidFill>
                  <a:schemeClr val="tx1"/>
                </a:solidFill>
              </a:rPr>
              <a:t>	In a 5:2 decision (The Chief Justice and Justice Walsh Bradley dissenting), the Court holds:</a:t>
            </a:r>
            <a:br>
              <a:rPr lang="en-US" sz="1200" dirty="0" smtClean="0">
                <a:solidFill>
                  <a:schemeClr val="tx1"/>
                </a:solidFill>
              </a:rPr>
            </a:br>
            <a:r>
              <a:rPr lang="en-US" sz="1200" dirty="0">
                <a:solidFill>
                  <a:schemeClr val="tx1"/>
                </a:solidFill>
              </a:rPr>
              <a:t>	</a:t>
            </a:r>
            <a:r>
              <a:rPr lang="en-US" sz="1200" dirty="0" smtClean="0">
                <a:solidFill>
                  <a:schemeClr val="tx1"/>
                </a:solidFill>
              </a:rPr>
              <a:t/>
            </a:r>
            <a:br>
              <a:rPr lang="en-US" sz="1200" dirty="0" smtClean="0">
                <a:solidFill>
                  <a:schemeClr val="tx1"/>
                </a:solidFill>
              </a:rPr>
            </a:br>
            <a:r>
              <a:rPr lang="en-US" sz="1200" dirty="0">
                <a:solidFill>
                  <a:schemeClr val="tx1"/>
                </a:solidFill>
              </a:rPr>
              <a:t>	</a:t>
            </a:r>
            <a:r>
              <a:rPr lang="en-US" sz="1200" dirty="0" smtClean="0">
                <a:solidFill>
                  <a:schemeClr val="tx1"/>
                </a:solidFill>
              </a:rPr>
              <a:t>“Because required good faith negotiations are a jurisdictional prerequisite to the exercise of eminent 	domain power under </a:t>
            </a:r>
            <a:r>
              <a:rPr lang="en-US" sz="1200" dirty="0">
                <a:solidFill>
                  <a:schemeClr val="tx1"/>
                </a:solidFill>
              </a:rPr>
              <a:t>§ </a:t>
            </a:r>
            <a:r>
              <a:rPr lang="en-US" sz="1200" dirty="0" smtClean="0">
                <a:solidFill>
                  <a:schemeClr val="tx1"/>
                </a:solidFill>
              </a:rPr>
              <a:t>32.05, Stats., the absence of such negotiations causes the Jurisdictional Offer and all 	actions undertaken thereafter by Defendant, including the Award of Damages, to be null and void.”</a:t>
            </a:r>
            <a:br>
              <a:rPr lang="en-US" sz="1200" dirty="0" smtClean="0">
                <a:solidFill>
                  <a:schemeClr val="tx1"/>
                </a:solidFill>
              </a:rPr>
            </a:br>
            <a:r>
              <a:rPr lang="en-US" sz="1200" dirty="0">
                <a:solidFill>
                  <a:schemeClr val="tx1"/>
                </a:solidFill>
              </a:rPr>
              <a:t>	</a:t>
            </a:r>
            <a:r>
              <a:rPr lang="en-US" sz="1200" dirty="0" smtClean="0">
                <a:solidFill>
                  <a:schemeClr val="tx1"/>
                </a:solidFill>
              </a:rPr>
              <a:t/>
            </a:r>
            <a:br>
              <a:rPr lang="en-US" sz="1200" dirty="0" smtClean="0">
                <a:solidFill>
                  <a:schemeClr val="tx1"/>
                </a:solidFill>
              </a:rPr>
            </a:br>
            <a:r>
              <a:rPr lang="en-US" sz="1200" dirty="0">
                <a:solidFill>
                  <a:schemeClr val="tx1"/>
                </a:solidFill>
              </a:rPr>
              <a:t>	§ </a:t>
            </a:r>
            <a:r>
              <a:rPr lang="en-US" sz="1200" dirty="0" smtClean="0">
                <a:solidFill>
                  <a:schemeClr val="tx1"/>
                </a:solidFill>
              </a:rPr>
              <a:t>32.28(3)(b) was the fulcrum of the Court’s decision:</a:t>
            </a:r>
            <a:br>
              <a:rPr lang="en-US" sz="1200" dirty="0" smtClean="0">
                <a:solidFill>
                  <a:schemeClr val="tx1"/>
                </a:solidFill>
              </a:rPr>
            </a:br>
            <a:r>
              <a:rPr lang="en-US" sz="1200" dirty="0">
                <a:solidFill>
                  <a:schemeClr val="tx1"/>
                </a:solidFill>
              </a:rPr>
              <a:t>	</a:t>
            </a:r>
            <a:r>
              <a:rPr lang="en-US" sz="1200" dirty="0" smtClean="0">
                <a:solidFill>
                  <a:schemeClr val="tx1"/>
                </a:solidFill>
              </a:rPr>
              <a:t/>
            </a:r>
            <a:br>
              <a:rPr lang="en-US" sz="1200" dirty="0" smtClean="0">
                <a:solidFill>
                  <a:schemeClr val="tx1"/>
                </a:solidFill>
              </a:rPr>
            </a:br>
            <a:r>
              <a:rPr lang="en-US" sz="1200" dirty="0">
                <a:solidFill>
                  <a:schemeClr val="tx1"/>
                </a:solidFill>
              </a:rPr>
              <a:t>	</a:t>
            </a:r>
            <a:r>
              <a:rPr lang="en-US" sz="1200" dirty="0" smtClean="0">
                <a:solidFill>
                  <a:schemeClr val="tx1"/>
                </a:solidFill>
              </a:rPr>
              <a:t>“In lieu of costs under </a:t>
            </a:r>
            <a:r>
              <a:rPr lang="en-US" sz="1200" dirty="0" err="1" smtClean="0">
                <a:solidFill>
                  <a:schemeClr val="tx1"/>
                </a:solidFill>
              </a:rPr>
              <a:t>ch.</a:t>
            </a:r>
            <a:r>
              <a:rPr lang="en-US" sz="1200" dirty="0" smtClean="0">
                <a:solidFill>
                  <a:schemeClr val="tx1"/>
                </a:solidFill>
              </a:rPr>
              <a:t> 814, litigation expenses shall be awarded to the </a:t>
            </a:r>
            <a:r>
              <a:rPr lang="en-US" sz="1200" dirty="0" err="1" smtClean="0">
                <a:solidFill>
                  <a:schemeClr val="tx1"/>
                </a:solidFill>
              </a:rPr>
              <a:t>condemnee</a:t>
            </a:r>
            <a:r>
              <a:rPr lang="en-US" sz="1200" dirty="0" smtClean="0">
                <a:solidFill>
                  <a:schemeClr val="tx1"/>
                </a:solidFill>
              </a:rPr>
              <a:t> if:</a:t>
            </a:r>
            <a:br>
              <a:rPr lang="en-US" sz="1200" dirty="0" smtClean="0">
                <a:solidFill>
                  <a:schemeClr val="tx1"/>
                </a:solidFill>
              </a:rPr>
            </a:br>
            <a:r>
              <a:rPr lang="en-US" sz="1200" dirty="0" smtClean="0">
                <a:solidFill>
                  <a:schemeClr val="tx1"/>
                </a:solidFill>
              </a:rPr>
              <a:t>	. . . .</a:t>
            </a:r>
            <a:br>
              <a:rPr lang="en-US" sz="1200" dirty="0" smtClean="0">
                <a:solidFill>
                  <a:schemeClr val="tx1"/>
                </a:solidFill>
              </a:rPr>
            </a:br>
            <a:r>
              <a:rPr lang="en-US" sz="1200" dirty="0">
                <a:solidFill>
                  <a:schemeClr val="tx1"/>
                </a:solidFill>
              </a:rPr>
              <a:t>	</a:t>
            </a:r>
            <a:r>
              <a:rPr lang="en-US" sz="1200" dirty="0" smtClean="0">
                <a:solidFill>
                  <a:schemeClr val="tx1"/>
                </a:solidFill>
              </a:rPr>
              <a:t/>
            </a:r>
            <a:br>
              <a:rPr lang="en-US" sz="1200" dirty="0" smtClean="0">
                <a:solidFill>
                  <a:schemeClr val="tx1"/>
                </a:solidFill>
              </a:rPr>
            </a:br>
            <a:r>
              <a:rPr lang="en-US" sz="1200" dirty="0" smtClean="0">
                <a:solidFill>
                  <a:schemeClr val="tx1"/>
                </a:solidFill>
              </a:rPr>
              <a:t>	(b) The court determines that the </a:t>
            </a:r>
            <a:r>
              <a:rPr lang="en-US" sz="1200" dirty="0" err="1" smtClean="0">
                <a:solidFill>
                  <a:schemeClr val="tx1"/>
                </a:solidFill>
              </a:rPr>
              <a:t>condemnor</a:t>
            </a:r>
            <a:r>
              <a:rPr lang="en-US" sz="1200" dirty="0" smtClean="0">
                <a:solidFill>
                  <a:schemeClr val="tx1"/>
                </a:solidFill>
              </a:rPr>
              <a:t> does not have the right to condemn part or all of the 	property described in the jurisdictional offer or there is no necessity for its taking.”</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“Whether Warehouse has proven that the DOT did not have the “right-to-condemn” is at issue.”</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“¶34 Therefore, we conclude that Wis. Stat. § 32.28(3)(b) applies when the </a:t>
            </a:r>
            <a:r>
              <a:rPr lang="en-US" sz="1200" dirty="0" err="1" smtClean="0">
                <a:solidFill>
                  <a:schemeClr val="tx1"/>
                </a:solidFill>
              </a:rPr>
              <a:t>condemnor’s</a:t>
            </a:r>
            <a:r>
              <a:rPr lang="en-US" sz="1200" dirty="0" smtClean="0">
                <a:solidFill>
                  <a:schemeClr val="tx1"/>
                </a:solidFill>
              </a:rPr>
              <a:t> jurisdictional offer 	to purchase was not made after good faith negotiations, thereby causing a jurisdictional defect in the 	jurisdictional offer to purchase.  This jurisdictional defect causes the </a:t>
            </a:r>
            <a:r>
              <a:rPr lang="en-US" sz="1200" dirty="0" err="1" smtClean="0">
                <a:solidFill>
                  <a:schemeClr val="tx1"/>
                </a:solidFill>
              </a:rPr>
              <a:t>condemnor</a:t>
            </a:r>
            <a:r>
              <a:rPr lang="en-US" sz="1200" dirty="0" smtClean="0">
                <a:solidFill>
                  <a:schemeClr val="tx1"/>
                </a:solidFill>
              </a:rPr>
              <a:t> to lack the statutory right 	to condemn.”</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a:t>
            </a:r>
            <a:endParaRPr lang="en-US" sz="1200" dirty="0">
              <a:solidFill>
                <a:schemeClr val="tx1"/>
              </a:solidFill>
            </a:endParaRP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30</a:t>
            </a:fld>
            <a:endParaRPr lang="en-US"/>
          </a:p>
        </p:txBody>
      </p:sp>
    </p:spTree>
    <p:extLst>
      <p:ext uri="{BB962C8B-B14F-4D97-AF65-F5344CB8AC3E}">
        <p14:creationId xmlns:p14="http://schemas.microsoft.com/office/powerpoint/2010/main" val="2059439629"/>
      </p:ext>
    </p:extLst>
  </p:cSld>
  <p:clrMapOvr>
    <a:masterClrMapping/>
  </p:clrMapOvr>
  <p:transition spd="slow"/>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5029200"/>
          </a:xfrm>
        </p:spPr>
        <p:txBody>
          <a:bodyPr/>
          <a:lstStyle/>
          <a:p>
            <a:pPr algn="l"/>
            <a:r>
              <a:rPr lang="en-US" sz="1200" dirty="0" smtClean="0">
                <a:solidFill>
                  <a:schemeClr val="tx1"/>
                </a:solidFill>
              </a:rPr>
              <a:t>	Footnote 13 is also important:</a:t>
            </a:r>
            <a:br>
              <a:rPr lang="en-US" sz="1200" dirty="0" smtClean="0">
                <a:solidFill>
                  <a:schemeClr val="tx1"/>
                </a:solidFill>
              </a:rPr>
            </a:br>
            <a:r>
              <a:rPr lang="en-US" sz="1200" dirty="0">
                <a:solidFill>
                  <a:schemeClr val="tx1"/>
                </a:solidFill>
              </a:rPr>
              <a:t>	</a:t>
            </a:r>
            <a:r>
              <a:rPr lang="en-US" sz="1200" dirty="0" smtClean="0">
                <a:solidFill>
                  <a:schemeClr val="tx1"/>
                </a:solidFill>
              </a:rPr>
              <a:t/>
            </a:r>
            <a:br>
              <a:rPr lang="en-US" sz="1200" dirty="0" smtClean="0">
                <a:solidFill>
                  <a:schemeClr val="tx1"/>
                </a:solidFill>
              </a:rPr>
            </a:br>
            <a:r>
              <a:rPr lang="en-US" sz="1200" dirty="0">
                <a:solidFill>
                  <a:schemeClr val="tx1"/>
                </a:solidFill>
              </a:rPr>
              <a:t>	</a:t>
            </a:r>
            <a:r>
              <a:rPr lang="en-US" sz="1200" dirty="0" smtClean="0">
                <a:solidFill>
                  <a:schemeClr val="tx1"/>
                </a:solidFill>
              </a:rPr>
              <a:t>“13. The dissent contends that because we interpreted the phrase “cannot condemn” to mean “has no right 	to condemn” in </a:t>
            </a:r>
            <a:r>
              <a:rPr lang="en-US" sz="1200" i="1" dirty="0" err="1" smtClean="0">
                <a:solidFill>
                  <a:schemeClr val="tx1"/>
                </a:solidFill>
              </a:rPr>
              <a:t>Wieczorek</a:t>
            </a:r>
            <a:r>
              <a:rPr lang="en-US" sz="1200" i="1" dirty="0" smtClean="0">
                <a:solidFill>
                  <a:schemeClr val="tx1"/>
                </a:solidFill>
              </a:rPr>
              <a:t> v. City of Franklin</a:t>
            </a:r>
            <a:r>
              <a:rPr lang="en-US" sz="1200" dirty="0" smtClean="0">
                <a:solidFill>
                  <a:schemeClr val="tx1"/>
                </a:solidFill>
              </a:rPr>
              <a:t>, 82 Wis.2d 19, 260 N.W.2d 650 (1978), </a:t>
            </a:r>
            <a:r>
              <a:rPr lang="en-US" sz="1200" i="1" dirty="0" err="1" smtClean="0">
                <a:solidFill>
                  <a:schemeClr val="tx1"/>
                </a:solidFill>
              </a:rPr>
              <a:t>Wieczorek</a:t>
            </a:r>
            <a:r>
              <a:rPr lang="en-US" sz="1200" dirty="0">
                <a:solidFill>
                  <a:schemeClr val="tx1"/>
                </a:solidFill>
              </a:rPr>
              <a:t> </a:t>
            </a:r>
            <a:r>
              <a:rPr lang="en-US" sz="1200" dirty="0" smtClean="0">
                <a:solidFill>
                  <a:schemeClr val="tx1"/>
                </a:solidFill>
              </a:rPr>
              <a:t>controls the 	outcome of this case.  Dissent, ¶ 42.  We disagree.  First, the defect in </a:t>
            </a:r>
            <a:r>
              <a:rPr lang="en-US" sz="1200" i="1" dirty="0" err="1" smtClean="0">
                <a:solidFill>
                  <a:schemeClr val="tx1"/>
                </a:solidFill>
              </a:rPr>
              <a:t>Wieczorek</a:t>
            </a:r>
            <a:r>
              <a:rPr lang="en-US" sz="1200" i="1" dirty="0" smtClean="0">
                <a:solidFill>
                  <a:schemeClr val="tx1"/>
                </a:solidFill>
              </a:rPr>
              <a:t> </a:t>
            </a:r>
            <a:r>
              <a:rPr lang="en-US" sz="1200" dirty="0" smtClean="0">
                <a:solidFill>
                  <a:schemeClr val="tx1"/>
                </a:solidFill>
              </a:rPr>
              <a:t>was merely a technical 	defect, not a jurisdictional defect, as is present here.  Second, we interpreted a different statute in 	</a:t>
            </a:r>
            <a:r>
              <a:rPr lang="en-US" sz="1200" i="1" dirty="0" err="1" smtClean="0">
                <a:solidFill>
                  <a:schemeClr val="tx1"/>
                </a:solidFill>
              </a:rPr>
              <a:t>Wieczorek</a:t>
            </a:r>
            <a:r>
              <a:rPr lang="en-US" sz="1200" i="1" dirty="0" smtClean="0">
                <a:solidFill>
                  <a:schemeClr val="tx1"/>
                </a:solidFill>
              </a:rPr>
              <a:t>, </a:t>
            </a:r>
            <a:r>
              <a:rPr lang="en-US" sz="1200" dirty="0" smtClean="0">
                <a:solidFill>
                  <a:schemeClr val="tx1"/>
                </a:solidFill>
              </a:rPr>
              <a:t>as we have explained above. Third, the Legislative Reference Bureau’s Analysis anticipated an 	increase in litigation costs due to the increased number of circumstances under which a property owner 	could contest the right to condemn under the 1977 revisions.  Our decision is consistent with that 	legislative policy choice.”</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The Chief Justice was not happy:</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a:t>
            </a:r>
            <a:r>
              <a:rPr lang="en-US" sz="1200" dirty="0">
                <a:solidFill>
                  <a:schemeClr val="tx1"/>
                </a:solidFill>
              </a:rPr>
              <a:t> </a:t>
            </a:r>
            <a:r>
              <a:rPr lang="en-US" sz="1200" dirty="0" smtClean="0">
                <a:solidFill>
                  <a:schemeClr val="tx1"/>
                </a:solidFill>
              </a:rPr>
              <a:t>“¶ 40 The Department of Transportation began a new condemnation proceeding and has successfully 	condemned Warehouse II’s property.  The parties currently dispute the amount of the condemnation award.  	Warehouse II asks the State to pay for litigation expenses Warehouse II incurred to delay the inevitable 	condemnation.  Unfortunately, the majority opinion obliges.  Many of the </a:t>
            </a:r>
            <a:r>
              <a:rPr lang="en-US" sz="1200" dirty="0" err="1" smtClean="0">
                <a:solidFill>
                  <a:schemeClr val="tx1"/>
                </a:solidFill>
              </a:rPr>
              <a:t>condemnee’s</a:t>
            </a:r>
            <a:r>
              <a:rPr lang="en-US" sz="1200" dirty="0" smtClean="0">
                <a:solidFill>
                  <a:schemeClr val="tx1"/>
                </a:solidFill>
              </a:rPr>
              <a:t> litigation expenses 	incurred in the first proceeding, for which Warehouse II seeks reimbursement, probably allowed	Warehouse II to avoid expenses in the second proceeding.”</a:t>
            </a:r>
            <a:endParaRPr lang="en-US" sz="1200" dirty="0">
              <a:solidFill>
                <a:schemeClr val="tx1"/>
              </a:solidFill>
            </a:endParaRP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31</a:t>
            </a:fld>
            <a:endParaRPr lang="en-US"/>
          </a:p>
        </p:txBody>
      </p:sp>
    </p:spTree>
    <p:extLst>
      <p:ext uri="{BB962C8B-B14F-4D97-AF65-F5344CB8AC3E}">
        <p14:creationId xmlns:p14="http://schemas.microsoft.com/office/powerpoint/2010/main" val="2240489046"/>
      </p:ext>
    </p:extLst>
  </p:cSld>
  <p:clrMapOvr>
    <a:masterClrMapping/>
  </p:clrMapOvr>
  <p:transition spd="slow"/>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5029200"/>
          </a:xfrm>
        </p:spPr>
        <p:txBody>
          <a:bodyPr/>
          <a:lstStyle/>
          <a:p>
            <a:pPr algn="l"/>
            <a:r>
              <a:rPr lang="en-US" sz="1200" dirty="0" smtClean="0"/>
              <a:t>	</a:t>
            </a:r>
            <a:r>
              <a:rPr lang="en-US" sz="1200" dirty="0" smtClean="0">
                <a:solidFill>
                  <a:schemeClr val="tx1"/>
                </a:solidFill>
              </a:rPr>
              <a:t>d.  </a:t>
            </a:r>
            <a:r>
              <a:rPr lang="en-US" sz="1200" u="sng" dirty="0" smtClean="0">
                <a:solidFill>
                  <a:schemeClr val="tx1"/>
                </a:solidFill>
              </a:rPr>
              <a:t>Evergreen v. Town of Perry</a:t>
            </a:r>
            <a:r>
              <a:rPr lang="en-US" sz="1200" dirty="0" smtClean="0">
                <a:solidFill>
                  <a:schemeClr val="tx1"/>
                </a:solidFill>
              </a:rPr>
              <a:t>, 2007 Wis. App. 115, 300 Wis.2d 590, 731 N.W. 2d 667</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Landowner files an action that challenged the Town’s right to condemn land.  The Town withdrew the 	condemnation petition during the condemnation commissioner’s hearing.  The Circuit Court awarded the 	property owner certain litigation expenses but less than that requested.  Property Owner appeals.</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The Court’s three holdings that are relevant here are:</a:t>
            </a:r>
            <a:br>
              <a:rPr lang="en-US" sz="1200" dirty="0" smtClean="0">
                <a:solidFill>
                  <a:schemeClr val="tx1"/>
                </a:solidFill>
              </a:rPr>
            </a:br>
            <a:r>
              <a:rPr lang="en-US" sz="1200" dirty="0">
                <a:solidFill>
                  <a:schemeClr val="tx1"/>
                </a:solidFill>
              </a:rPr>
              <a:t>	</a:t>
            </a:r>
            <a:r>
              <a:rPr lang="en-US" sz="1200" dirty="0" smtClean="0">
                <a:solidFill>
                  <a:schemeClr val="tx1"/>
                </a:solidFill>
              </a:rPr>
              <a:t/>
            </a:r>
            <a:br>
              <a:rPr lang="en-US" sz="1200" dirty="0" smtClean="0">
                <a:solidFill>
                  <a:schemeClr val="tx1"/>
                </a:solidFill>
              </a:rPr>
            </a:br>
            <a:r>
              <a:rPr lang="en-US" sz="1200" dirty="0">
                <a:solidFill>
                  <a:schemeClr val="tx1"/>
                </a:solidFill>
              </a:rPr>
              <a:t>	</a:t>
            </a:r>
            <a:r>
              <a:rPr lang="en-US" sz="1200" dirty="0" smtClean="0">
                <a:solidFill>
                  <a:schemeClr val="tx1"/>
                </a:solidFill>
              </a:rPr>
              <a:t>(1) litigation expenses are only recoverable after the date of the jurisdictional offer in all condemnation 	cases;</a:t>
            </a:r>
            <a:br>
              <a:rPr lang="en-US" sz="1200" dirty="0" smtClean="0">
                <a:solidFill>
                  <a:schemeClr val="tx1"/>
                </a:solidFill>
              </a:rPr>
            </a:br>
            <a:r>
              <a:rPr lang="en-US" sz="1200" dirty="0" smtClean="0">
                <a:solidFill>
                  <a:schemeClr val="tx1"/>
                </a:solidFill>
              </a:rPr>
              <a:t/>
            </a:r>
            <a:br>
              <a:rPr lang="en-US" sz="1200" dirty="0" smtClean="0">
                <a:solidFill>
                  <a:schemeClr val="tx1"/>
                </a:solidFill>
              </a:rPr>
            </a:br>
            <a:r>
              <a:rPr lang="en-US" sz="1200" dirty="0">
                <a:solidFill>
                  <a:schemeClr val="tx1"/>
                </a:solidFill>
              </a:rPr>
              <a:t>	</a:t>
            </a:r>
            <a:r>
              <a:rPr lang="en-US" sz="1200" dirty="0" smtClean="0">
                <a:solidFill>
                  <a:schemeClr val="tx1"/>
                </a:solidFill>
              </a:rPr>
              <a:t>(2) attorney fees incurred after town’s abandonment of condemnation proceeding were not “reasonable” or 	“necessary” under statute governing award of litigation expenses;</a:t>
            </a:r>
            <a:br>
              <a:rPr lang="en-US" sz="1200" dirty="0" smtClean="0">
                <a:solidFill>
                  <a:schemeClr val="tx1"/>
                </a:solidFill>
              </a:rPr>
            </a:br>
            <a:r>
              <a:rPr lang="en-US" sz="1200" dirty="0">
                <a:solidFill>
                  <a:schemeClr val="tx1"/>
                </a:solidFill>
              </a:rPr>
              <a:t>	</a:t>
            </a:r>
            <a:r>
              <a:rPr lang="en-US" sz="1200" dirty="0" smtClean="0">
                <a:solidFill>
                  <a:schemeClr val="tx1"/>
                </a:solidFill>
              </a:rPr>
              <a:t/>
            </a:r>
            <a:br>
              <a:rPr lang="en-US" sz="1200" dirty="0" smtClean="0">
                <a:solidFill>
                  <a:schemeClr val="tx1"/>
                </a:solidFill>
              </a:rPr>
            </a:br>
            <a:r>
              <a:rPr lang="en-US" sz="1200" dirty="0">
                <a:solidFill>
                  <a:schemeClr val="tx1"/>
                </a:solidFill>
              </a:rPr>
              <a:t>	</a:t>
            </a:r>
            <a:r>
              <a:rPr lang="en-US" sz="1200" dirty="0" smtClean="0">
                <a:solidFill>
                  <a:schemeClr val="tx1"/>
                </a:solidFill>
              </a:rPr>
              <a:t>(3) attorney fees incurred in seeking temporary restraining order and injunction were not “reasonable” or 	“necessary”; </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a:t>
            </a:r>
            <a:r>
              <a:rPr lang="en-US" sz="1200" i="1" dirty="0" smtClean="0">
                <a:solidFill>
                  <a:schemeClr val="tx1"/>
                </a:solidFill>
              </a:rPr>
              <a:t>Warehouse II</a:t>
            </a:r>
            <a:r>
              <a:rPr lang="en-US" sz="1200" dirty="0" smtClean="0">
                <a:solidFill>
                  <a:schemeClr val="tx1"/>
                </a:solidFill>
              </a:rPr>
              <a:t> expressly overruled </a:t>
            </a:r>
            <a:r>
              <a:rPr lang="en-US" sz="1200" i="1" dirty="0" err="1" smtClean="0">
                <a:solidFill>
                  <a:schemeClr val="tx1"/>
                </a:solidFill>
              </a:rPr>
              <a:t>Kluenker</a:t>
            </a:r>
            <a:r>
              <a:rPr lang="en-US" sz="1200" dirty="0" smtClean="0">
                <a:solidFill>
                  <a:schemeClr val="tx1"/>
                </a:solidFill>
              </a:rPr>
              <a:t> in favor of a liberal construction of the award of litigation 	expenses to a </a:t>
            </a:r>
            <a:r>
              <a:rPr lang="en-US" sz="1200" dirty="0" err="1" smtClean="0">
                <a:solidFill>
                  <a:schemeClr val="tx1"/>
                </a:solidFill>
              </a:rPr>
              <a:t>condemnee</a:t>
            </a:r>
            <a:r>
              <a:rPr lang="en-US" sz="1200" dirty="0" smtClean="0">
                <a:solidFill>
                  <a:schemeClr val="tx1"/>
                </a:solidFill>
              </a:rPr>
              <a:t>.  We conclude that </a:t>
            </a:r>
            <a:r>
              <a:rPr lang="en-US" sz="1200" i="1" dirty="0" err="1" smtClean="0">
                <a:solidFill>
                  <a:schemeClr val="tx1"/>
                </a:solidFill>
              </a:rPr>
              <a:t>Kluenker’s</a:t>
            </a:r>
            <a:r>
              <a:rPr lang="en-US" sz="1200" dirty="0" smtClean="0">
                <a:solidFill>
                  <a:schemeClr val="tx1"/>
                </a:solidFill>
              </a:rPr>
              <a:t> core holding has not been overruled, and that the 	circuit court properly exercised its discretion in determining its award of litigation expenses.”</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“Thus, an interpretation of </a:t>
            </a:r>
            <a:r>
              <a:rPr lang="en-US" sz="1200" dirty="0">
                <a:solidFill>
                  <a:schemeClr val="tx1"/>
                </a:solidFill>
              </a:rPr>
              <a:t>§ </a:t>
            </a:r>
            <a:r>
              <a:rPr lang="en-US" sz="1200" dirty="0" smtClean="0">
                <a:solidFill>
                  <a:schemeClr val="tx1"/>
                </a:solidFill>
              </a:rPr>
              <a:t> 32.28 to allow litigation expenses incurred prior to the jurisdictional offer is 	contrary to the plain language of the statute.  </a:t>
            </a:r>
            <a:r>
              <a:rPr lang="en-US" sz="1200" i="1" dirty="0" smtClean="0">
                <a:solidFill>
                  <a:schemeClr val="tx1"/>
                </a:solidFill>
              </a:rPr>
              <a:t>Id.” (citing </a:t>
            </a:r>
            <a:r>
              <a:rPr lang="en-US" sz="1200" i="1" dirty="0" err="1" smtClean="0">
                <a:solidFill>
                  <a:schemeClr val="tx1"/>
                </a:solidFill>
              </a:rPr>
              <a:t>Kluenke</a:t>
            </a:r>
            <a:r>
              <a:rPr lang="en-US" sz="1200" i="1" dirty="0" smtClean="0">
                <a:solidFill>
                  <a:schemeClr val="tx1"/>
                </a:solidFill>
              </a:rPr>
              <a:t> v. DOT, </a:t>
            </a:r>
            <a:r>
              <a:rPr lang="en-US" sz="1200" dirty="0" smtClean="0">
                <a:solidFill>
                  <a:schemeClr val="tx1"/>
                </a:solidFill>
              </a:rPr>
              <a:t>109 Wis.2d 602</a:t>
            </a:r>
            <a:r>
              <a:rPr lang="en-US" sz="1200" i="1" dirty="0" smtClean="0">
                <a:solidFill>
                  <a:schemeClr val="tx1"/>
                </a:solidFill>
              </a:rPr>
              <a:t>)</a:t>
            </a:r>
            <a:r>
              <a:rPr lang="en-US" sz="1200" dirty="0" smtClean="0">
                <a:solidFill>
                  <a:schemeClr val="tx1"/>
                </a:solidFill>
              </a:rPr>
              <a:t/>
            </a:r>
            <a:br>
              <a:rPr lang="en-US" sz="1200" dirty="0" smtClean="0">
                <a:solidFill>
                  <a:schemeClr val="tx1"/>
                </a:solidFill>
              </a:rPr>
            </a:br>
            <a:r>
              <a:rPr lang="en-US" sz="1200" dirty="0" smtClean="0">
                <a:solidFill>
                  <a:schemeClr val="tx1"/>
                </a:solidFill>
              </a:rPr>
              <a:t> </a:t>
            </a:r>
            <a:r>
              <a:rPr lang="en-US" sz="1200" dirty="0">
                <a:solidFill>
                  <a:schemeClr val="tx1"/>
                </a:solidFill>
              </a:rPr>
              <a:t/>
            </a:r>
            <a:br>
              <a:rPr lang="en-US" sz="1200" dirty="0">
                <a:solidFill>
                  <a:schemeClr val="tx1"/>
                </a:solidFill>
              </a:rPr>
            </a:br>
            <a:r>
              <a:rPr lang="en-US" sz="1200" dirty="0" smtClean="0">
                <a:solidFill>
                  <a:schemeClr val="tx1"/>
                </a:solidFill>
              </a:rPr>
              <a:t>	</a:t>
            </a:r>
            <a:endParaRPr lang="en-US" sz="1200" dirty="0"/>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32</a:t>
            </a:fld>
            <a:endParaRPr lang="en-US"/>
          </a:p>
        </p:txBody>
      </p:sp>
    </p:spTree>
    <p:extLst>
      <p:ext uri="{BB962C8B-B14F-4D97-AF65-F5344CB8AC3E}">
        <p14:creationId xmlns:p14="http://schemas.microsoft.com/office/powerpoint/2010/main" val="4092889941"/>
      </p:ext>
    </p:extLst>
  </p:cSld>
  <p:clrMapOvr>
    <a:masterClrMapping/>
  </p:clrMapOvr>
  <p:transition spd="slow"/>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5105400"/>
          </a:xfrm>
        </p:spPr>
        <p:txBody>
          <a:bodyPr/>
          <a:lstStyle/>
          <a:p>
            <a:pPr algn="l"/>
            <a:r>
              <a:rPr lang="en-US" sz="1200" dirty="0" smtClean="0"/>
              <a:t>	“</a:t>
            </a:r>
            <a:r>
              <a:rPr lang="en-US" sz="1200" dirty="0" smtClean="0">
                <a:solidFill>
                  <a:schemeClr val="tx1"/>
                </a:solidFill>
              </a:rPr>
              <a:t>¶</a:t>
            </a:r>
            <a:r>
              <a:rPr lang="en-US" sz="1200" dirty="0">
                <a:solidFill>
                  <a:schemeClr val="tx1"/>
                </a:solidFill>
              </a:rPr>
              <a:t>16 WISCONSIN STAT. § 32.28(3) mandates the award of litigation expenses when (1) the </a:t>
            </a:r>
            <a:r>
              <a:rPr lang="en-US" sz="1200" dirty="0" err="1">
                <a:solidFill>
                  <a:schemeClr val="tx1"/>
                </a:solidFill>
              </a:rPr>
              <a:t>condemnor</a:t>
            </a:r>
            <a:r>
              <a:rPr lang="en-US" sz="1200" dirty="0">
                <a:solidFill>
                  <a:schemeClr val="tx1"/>
                </a:solidFill>
              </a:rPr>
              <a:t> </a:t>
            </a:r>
            <a:r>
              <a:rPr lang="en-US" sz="1200" dirty="0" smtClean="0">
                <a:solidFill>
                  <a:schemeClr val="tx1"/>
                </a:solidFill>
              </a:rPr>
              <a:t>	abandons </a:t>
            </a:r>
            <a:r>
              <a:rPr lang="en-US" sz="1200" dirty="0">
                <a:solidFill>
                  <a:schemeClr val="tx1"/>
                </a:solidFill>
              </a:rPr>
              <a:t>the proceedings, (2) the </a:t>
            </a:r>
            <a:r>
              <a:rPr lang="en-US" sz="1200" dirty="0" err="1">
                <a:solidFill>
                  <a:schemeClr val="tx1"/>
                </a:solidFill>
              </a:rPr>
              <a:t>condemnor</a:t>
            </a:r>
            <a:r>
              <a:rPr lang="en-US" sz="1200" dirty="0">
                <a:solidFill>
                  <a:schemeClr val="tx1"/>
                </a:solidFill>
              </a:rPr>
              <a:t> lacks the right to condemn or there is no necessity for the </a:t>
            </a:r>
            <a:r>
              <a:rPr lang="en-US" sz="1200" dirty="0" smtClean="0">
                <a:solidFill>
                  <a:schemeClr val="tx1"/>
                </a:solidFill>
              </a:rPr>
              <a:t>	taking</a:t>
            </a:r>
            <a:r>
              <a:rPr lang="en-US" sz="1200" dirty="0">
                <a:solidFill>
                  <a:schemeClr val="tx1"/>
                </a:solidFill>
              </a:rPr>
              <a:t>, (3) the property owner prevails in an inverse condemnation action, or (4) the property owner </a:t>
            </a:r>
            <a:r>
              <a:rPr lang="en-US" sz="1200" dirty="0" smtClean="0">
                <a:solidFill>
                  <a:schemeClr val="tx1"/>
                </a:solidFill>
              </a:rPr>
              <a:t>	ultimately </a:t>
            </a:r>
            <a:r>
              <a:rPr lang="en-US" sz="1200" dirty="0">
                <a:solidFill>
                  <a:schemeClr val="tx1"/>
                </a:solidFill>
              </a:rPr>
              <a:t>recovers a specified amount above the </a:t>
            </a:r>
            <a:r>
              <a:rPr lang="en-US" sz="1200" dirty="0" err="1">
                <a:solidFill>
                  <a:schemeClr val="tx1"/>
                </a:solidFill>
              </a:rPr>
              <a:t>condemnor’s</a:t>
            </a:r>
            <a:r>
              <a:rPr lang="en-US" sz="1200" dirty="0">
                <a:solidFill>
                  <a:schemeClr val="tx1"/>
                </a:solidFill>
              </a:rPr>
              <a:t> jurisdictional offer.  We are not persuaded </a:t>
            </a:r>
            <a:r>
              <a:rPr lang="en-US" sz="1200" dirty="0" smtClean="0">
                <a:solidFill>
                  <a:schemeClr val="tx1"/>
                </a:solidFill>
              </a:rPr>
              <a:t>	that </a:t>
            </a:r>
            <a:r>
              <a:rPr lang="en-US" sz="1200" dirty="0">
                <a:solidFill>
                  <a:schemeClr val="tx1"/>
                </a:solidFill>
              </a:rPr>
              <a:t>a right to take action should be treated differently than a just compensation action under this section</a:t>
            </a:r>
            <a:r>
              <a:rPr lang="en-US" sz="1200" dirty="0" smtClean="0">
                <a:solidFill>
                  <a:schemeClr val="tx1"/>
                </a:solidFill>
              </a:rPr>
              <a:t>.</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¶17 In </a:t>
            </a:r>
            <a:r>
              <a:rPr lang="en-US" sz="1200" i="1" dirty="0" err="1">
                <a:solidFill>
                  <a:schemeClr val="tx1"/>
                </a:solidFill>
              </a:rPr>
              <a:t>Kluenker</a:t>
            </a:r>
            <a:r>
              <a:rPr lang="en-US" sz="1200" dirty="0">
                <a:solidFill>
                  <a:schemeClr val="tx1"/>
                </a:solidFill>
              </a:rPr>
              <a:t>, a just compensation case, the </a:t>
            </a:r>
            <a:r>
              <a:rPr lang="en-US" sz="1200" dirty="0" err="1">
                <a:solidFill>
                  <a:schemeClr val="tx1"/>
                </a:solidFill>
              </a:rPr>
              <a:t>condemnor</a:t>
            </a:r>
            <a:r>
              <a:rPr lang="en-US" sz="1200" dirty="0">
                <a:solidFill>
                  <a:schemeClr val="tx1"/>
                </a:solidFill>
              </a:rPr>
              <a:t> made an original offer far beneath what the </a:t>
            </a:r>
            <a:r>
              <a:rPr lang="en-US" sz="1200" dirty="0" smtClean="0">
                <a:solidFill>
                  <a:schemeClr val="tx1"/>
                </a:solidFill>
              </a:rPr>
              <a:t>	</a:t>
            </a:r>
            <a:r>
              <a:rPr lang="en-US" sz="1200" dirty="0" err="1" smtClean="0">
                <a:solidFill>
                  <a:schemeClr val="tx1"/>
                </a:solidFill>
              </a:rPr>
              <a:t>condemnee</a:t>
            </a:r>
            <a:r>
              <a:rPr lang="en-US" sz="1200" dirty="0" smtClean="0">
                <a:solidFill>
                  <a:schemeClr val="tx1"/>
                </a:solidFill>
              </a:rPr>
              <a:t> </a:t>
            </a:r>
            <a:r>
              <a:rPr lang="en-US" sz="1200" dirty="0">
                <a:solidFill>
                  <a:schemeClr val="tx1"/>
                </a:solidFill>
              </a:rPr>
              <a:t>was willing to accept.  It would have been reasonable for the </a:t>
            </a:r>
            <a:r>
              <a:rPr lang="en-US" sz="1200" dirty="0" err="1">
                <a:solidFill>
                  <a:schemeClr val="tx1"/>
                </a:solidFill>
              </a:rPr>
              <a:t>condemnee</a:t>
            </a:r>
            <a:r>
              <a:rPr lang="en-US" sz="1200" dirty="0">
                <a:solidFill>
                  <a:schemeClr val="tx1"/>
                </a:solidFill>
              </a:rPr>
              <a:t> to believe </a:t>
            </a:r>
            <a:r>
              <a:rPr lang="en-US" sz="1200" dirty="0" smtClean="0">
                <a:solidFill>
                  <a:schemeClr val="tx1"/>
                </a:solidFill>
              </a:rPr>
              <a:t>	negotiations </a:t>
            </a:r>
            <a:r>
              <a:rPr lang="en-US" sz="1200" dirty="0">
                <a:solidFill>
                  <a:schemeClr val="tx1"/>
                </a:solidFill>
              </a:rPr>
              <a:t>would fail and the </a:t>
            </a:r>
            <a:r>
              <a:rPr lang="en-US" sz="1200" dirty="0" err="1">
                <a:solidFill>
                  <a:schemeClr val="tx1"/>
                </a:solidFill>
              </a:rPr>
              <a:t>condemnor</a:t>
            </a:r>
            <a:r>
              <a:rPr lang="en-US" sz="1200" dirty="0">
                <a:solidFill>
                  <a:schemeClr val="tx1"/>
                </a:solidFill>
              </a:rPr>
              <a:t> would serve a jurisdictional offer, commencing anticipated or </a:t>
            </a:r>
            <a:r>
              <a:rPr lang="en-US" sz="1200" dirty="0" smtClean="0">
                <a:solidFill>
                  <a:schemeClr val="tx1"/>
                </a:solidFill>
              </a:rPr>
              <a:t>	actual </a:t>
            </a:r>
            <a:r>
              <a:rPr lang="en-US" sz="1200" dirty="0">
                <a:solidFill>
                  <a:schemeClr val="tx1"/>
                </a:solidFill>
              </a:rPr>
              <a:t>condemnation proceedings.  However, we held that no litigation expenses were recoverable until the </a:t>
            </a:r>
            <a:r>
              <a:rPr lang="en-US" sz="1200" dirty="0" smtClean="0">
                <a:solidFill>
                  <a:schemeClr val="tx1"/>
                </a:solidFill>
              </a:rPr>
              <a:t>	</a:t>
            </a:r>
            <a:r>
              <a:rPr lang="en-US" sz="1200" dirty="0" err="1" smtClean="0">
                <a:solidFill>
                  <a:schemeClr val="tx1"/>
                </a:solidFill>
              </a:rPr>
              <a:t>condemnor</a:t>
            </a:r>
            <a:r>
              <a:rPr lang="en-US" sz="1200" dirty="0" smtClean="0">
                <a:solidFill>
                  <a:schemeClr val="tx1"/>
                </a:solidFill>
              </a:rPr>
              <a:t> </a:t>
            </a:r>
            <a:r>
              <a:rPr lang="en-US" sz="1200" dirty="0">
                <a:solidFill>
                  <a:schemeClr val="tx1"/>
                </a:solidFill>
              </a:rPr>
              <a:t>actually served a jurisdictional offer applying the plain language of the statute.  Similarly, in </a:t>
            </a:r>
            <a:r>
              <a:rPr lang="en-US" sz="1200" dirty="0" smtClean="0">
                <a:solidFill>
                  <a:schemeClr val="tx1"/>
                </a:solidFill>
              </a:rPr>
              <a:t>	this </a:t>
            </a:r>
            <a:r>
              <a:rPr lang="en-US" sz="1200" dirty="0">
                <a:solidFill>
                  <a:schemeClr val="tx1"/>
                </a:solidFill>
              </a:rPr>
              <a:t>right-to-take case, although D.S.G. reasonably believed the Town was preparing to serve a </a:t>
            </a:r>
            <a:r>
              <a:rPr lang="en-US" sz="1200" dirty="0" smtClean="0">
                <a:solidFill>
                  <a:schemeClr val="tx1"/>
                </a:solidFill>
              </a:rPr>
              <a:t>	jurisdictional </a:t>
            </a:r>
            <a:r>
              <a:rPr lang="en-US" sz="1200" dirty="0">
                <a:solidFill>
                  <a:schemeClr val="tx1"/>
                </a:solidFill>
              </a:rPr>
              <a:t>offer when it received the Town’s original offer, there were no actual or anticipated </a:t>
            </a:r>
            <a:r>
              <a:rPr lang="en-US" sz="1200" dirty="0" smtClean="0">
                <a:solidFill>
                  <a:schemeClr val="tx1"/>
                </a:solidFill>
              </a:rPr>
              <a:t>	proceedings </a:t>
            </a:r>
            <a:r>
              <a:rPr lang="en-US" sz="1200" dirty="0">
                <a:solidFill>
                  <a:schemeClr val="tx1"/>
                </a:solidFill>
              </a:rPr>
              <a:t>until D.S.G. received the jurisdictional offer.  In </a:t>
            </a:r>
            <a:r>
              <a:rPr lang="en-US" sz="1200" i="1" dirty="0" err="1">
                <a:solidFill>
                  <a:schemeClr val="tx1"/>
                </a:solidFill>
              </a:rPr>
              <a:t>Kluenker</a:t>
            </a:r>
            <a:r>
              <a:rPr lang="en-US" sz="1200" dirty="0">
                <a:solidFill>
                  <a:schemeClr val="tx1"/>
                </a:solidFill>
              </a:rPr>
              <a:t>, the </a:t>
            </a:r>
            <a:r>
              <a:rPr lang="en-US" sz="1200" dirty="0" err="1">
                <a:solidFill>
                  <a:schemeClr val="tx1"/>
                </a:solidFill>
              </a:rPr>
              <a:t>condemnee</a:t>
            </a:r>
            <a:r>
              <a:rPr lang="en-US" sz="1200" dirty="0">
                <a:solidFill>
                  <a:schemeClr val="tx1"/>
                </a:solidFill>
              </a:rPr>
              <a:t> could not prepare </a:t>
            </a:r>
            <a:r>
              <a:rPr lang="en-US" sz="1200" dirty="0" smtClean="0">
                <a:solidFill>
                  <a:schemeClr val="tx1"/>
                </a:solidFill>
              </a:rPr>
              <a:t>	to </a:t>
            </a:r>
            <a:r>
              <a:rPr lang="en-US" sz="1200" dirty="0">
                <a:solidFill>
                  <a:schemeClr val="tx1"/>
                </a:solidFill>
              </a:rPr>
              <a:t>challenge the sufficiency of the amount of the offer, and here, D.S.G. could not prepare to challenge the </a:t>
            </a:r>
            <a:r>
              <a:rPr lang="en-US" sz="1200" dirty="0" smtClean="0">
                <a:solidFill>
                  <a:schemeClr val="tx1"/>
                </a:solidFill>
              </a:rPr>
              <a:t>	Town’s </a:t>
            </a:r>
            <a:r>
              <a:rPr lang="en-US" sz="1200" dirty="0">
                <a:solidFill>
                  <a:schemeClr val="tx1"/>
                </a:solidFill>
              </a:rPr>
              <a:t>right to take, before service of the jurisdictional </a:t>
            </a:r>
            <a:r>
              <a:rPr lang="en-US" sz="1200" dirty="0" smtClean="0">
                <a:solidFill>
                  <a:schemeClr val="tx1"/>
                </a:solidFill>
              </a:rPr>
              <a:t>offer.  Footnote 5</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a:t>
            </a:r>
            <a:r>
              <a:rPr lang="en-US" sz="1200" dirty="0">
                <a:solidFill>
                  <a:schemeClr val="tx1"/>
                </a:solidFill>
              </a:rPr>
              <a:t>18 We next address D.S.G.’s contention that the circuit court erred in declining to award expenses </a:t>
            </a:r>
            <a:r>
              <a:rPr lang="en-US" sz="1200" dirty="0" smtClean="0">
                <a:solidFill>
                  <a:schemeClr val="tx1"/>
                </a:solidFill>
              </a:rPr>
              <a:t>	incurred </a:t>
            </a:r>
            <a:r>
              <a:rPr lang="en-US" sz="1200" dirty="0">
                <a:solidFill>
                  <a:schemeClr val="tx1"/>
                </a:solidFill>
              </a:rPr>
              <a:t>after abandonment.  While D.S.G. correctly asserts that Wis. Stat. §32.28 does not expressly state 	that fees are only recoverable prior to abandonment or if the continuation of proceedings was not </a:t>
            </a:r>
            <a:r>
              <a:rPr lang="en-US" sz="1200" dirty="0" smtClean="0">
                <a:solidFill>
                  <a:schemeClr val="tx1"/>
                </a:solidFill>
              </a:rPr>
              <a:t>	attributable </a:t>
            </a:r>
            <a:r>
              <a:rPr lang="en-US" sz="1200" dirty="0">
                <a:solidFill>
                  <a:schemeClr val="tx1"/>
                </a:solidFill>
              </a:rPr>
              <a:t>to the </a:t>
            </a:r>
            <a:r>
              <a:rPr lang="en-US" sz="1200" dirty="0" err="1">
                <a:solidFill>
                  <a:schemeClr val="tx1"/>
                </a:solidFill>
              </a:rPr>
              <a:t>condemnee</a:t>
            </a:r>
            <a:r>
              <a:rPr lang="en-US" sz="1200" dirty="0">
                <a:solidFill>
                  <a:schemeClr val="tx1"/>
                </a:solidFill>
              </a:rPr>
              <a:t>, we conclude that the circuit court properly exercised its discretion in 	determining that the fees incurred after abandonment were not reasonable or necessary</a:t>
            </a:r>
            <a:r>
              <a:rPr lang="en-US" sz="1200" dirty="0" smtClean="0">
                <a:solidFill>
                  <a:schemeClr val="tx1"/>
                </a:solidFill>
              </a:rPr>
              <a:t>.”</a:t>
            </a:r>
            <a:r>
              <a:rPr lang="en-US" sz="1200" dirty="0">
                <a:solidFill>
                  <a:schemeClr val="tx1"/>
                </a:solidFill>
              </a:rPr>
              <a:t/>
            </a:r>
            <a:br>
              <a:rPr lang="en-US" sz="1200" dirty="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a:r>
            <a:br>
              <a:rPr lang="en-US" sz="1200" dirty="0">
                <a:solidFill>
                  <a:schemeClr val="tx1"/>
                </a:solidFill>
              </a:rPr>
            </a:br>
            <a:endParaRPr lang="en-US" sz="1200" dirty="0">
              <a:solidFill>
                <a:schemeClr val="tx1"/>
              </a:solidFill>
            </a:endParaRP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33</a:t>
            </a:fld>
            <a:endParaRPr lang="en-US"/>
          </a:p>
        </p:txBody>
      </p:sp>
    </p:spTree>
    <p:extLst>
      <p:ext uri="{BB962C8B-B14F-4D97-AF65-F5344CB8AC3E}">
        <p14:creationId xmlns:p14="http://schemas.microsoft.com/office/powerpoint/2010/main" val="390159455"/>
      </p:ext>
    </p:extLst>
  </p:cSld>
  <p:clrMapOvr>
    <a:masterClrMapping/>
  </p:clrMapOvr>
  <p:transition spd="slow"/>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0"/>
            <a:ext cx="8686800" cy="5257800"/>
          </a:xfrm>
        </p:spPr>
        <p:txBody>
          <a:bodyPr/>
          <a:lstStyle/>
          <a:p>
            <a:pPr algn="l"/>
            <a:r>
              <a:rPr lang="en-US" sz="1200" dirty="0" smtClean="0">
                <a:solidFill>
                  <a:schemeClr val="tx1"/>
                </a:solidFill>
              </a:rPr>
              <a:t>	e</a:t>
            </a:r>
            <a:r>
              <a:rPr lang="en-US" sz="1200" dirty="0">
                <a:solidFill>
                  <a:schemeClr val="tx1"/>
                </a:solidFill>
              </a:rPr>
              <a:t>.  </a:t>
            </a:r>
            <a:r>
              <a:rPr lang="en-US" sz="1200" u="sng" dirty="0" err="1">
                <a:solidFill>
                  <a:schemeClr val="tx1"/>
                </a:solidFill>
              </a:rPr>
              <a:t>Klemm</a:t>
            </a:r>
            <a:r>
              <a:rPr lang="en-US" sz="1200" u="sng" dirty="0">
                <a:solidFill>
                  <a:schemeClr val="tx1"/>
                </a:solidFill>
              </a:rPr>
              <a:t> v. ATC, LLC</a:t>
            </a:r>
            <a:r>
              <a:rPr lang="en-US" sz="1200" dirty="0">
                <a:solidFill>
                  <a:schemeClr val="tx1"/>
                </a:solidFill>
              </a:rPr>
              <a:t>, </a:t>
            </a:r>
            <a:r>
              <a:rPr lang="en-US" sz="1200" dirty="0" smtClean="0">
                <a:solidFill>
                  <a:schemeClr val="tx1"/>
                </a:solidFill>
              </a:rPr>
              <a:t>2011 WI 37, 333 Wis.2d 580, 798 </a:t>
            </a:r>
            <a:r>
              <a:rPr lang="en-US" sz="1200" dirty="0">
                <a:solidFill>
                  <a:schemeClr val="tx1"/>
                </a:solidFill>
              </a:rPr>
              <a:t>N.W.2d </a:t>
            </a:r>
            <a:r>
              <a:rPr lang="en-US" sz="1200" dirty="0" smtClean="0">
                <a:solidFill>
                  <a:schemeClr val="tx1"/>
                </a:solidFill>
              </a:rPr>
              <a:t>223</a:t>
            </a:r>
            <a:r>
              <a:rPr lang="en-US" sz="1200" dirty="0">
                <a:solidFill>
                  <a:schemeClr val="tx1"/>
                </a:solidFill>
              </a:rPr>
              <a:t/>
            </a:r>
            <a:br>
              <a:rPr lang="en-US" sz="1200" dirty="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Landowners </a:t>
            </a:r>
            <a:r>
              <a:rPr lang="en-US" sz="1200" dirty="0">
                <a:solidFill>
                  <a:schemeClr val="tx1"/>
                </a:solidFill>
              </a:rPr>
              <a:t>filed a motion for an award of litigation expenses following a successful challenge to the </a:t>
            </a:r>
            <a:r>
              <a:rPr lang="en-US" sz="1200" dirty="0" smtClean="0">
                <a:solidFill>
                  <a:schemeClr val="tx1"/>
                </a:solidFill>
              </a:rPr>
              <a:t>	amount </a:t>
            </a:r>
            <a:r>
              <a:rPr lang="en-US" sz="1200" dirty="0">
                <a:solidFill>
                  <a:schemeClr val="tx1"/>
                </a:solidFill>
              </a:rPr>
              <a:t>of ATC’s negotiated offer of compensation for grant of an easement</a:t>
            </a:r>
            <a:r>
              <a:rPr lang="en-US" sz="1200" dirty="0" smtClean="0">
                <a:solidFill>
                  <a:schemeClr val="tx1"/>
                </a:solidFill>
              </a:rPr>
              <a:t>.</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DOT </a:t>
            </a:r>
            <a:r>
              <a:rPr lang="en-US" sz="1200" dirty="0">
                <a:solidFill>
                  <a:schemeClr val="tx1"/>
                </a:solidFill>
              </a:rPr>
              <a:t>counsel had anticipated 30 years prior that, with respect to the legislation creating Sec. 32.28, Stats., </a:t>
            </a:r>
            <a:r>
              <a:rPr lang="en-US" sz="1200" dirty="0" smtClean="0">
                <a:solidFill>
                  <a:schemeClr val="tx1"/>
                </a:solidFill>
              </a:rPr>
              <a:t>	“</a:t>
            </a:r>
            <a:r>
              <a:rPr lang="en-US" sz="1200" dirty="0">
                <a:solidFill>
                  <a:schemeClr val="tx1"/>
                </a:solidFill>
              </a:rPr>
              <a:t>it is not clear whether litigation expenses may be awarded if an appeal is taken from a negotiated price, </a:t>
            </a:r>
            <a:r>
              <a:rPr lang="en-US" sz="1200" dirty="0" smtClean="0">
                <a:solidFill>
                  <a:schemeClr val="tx1"/>
                </a:solidFill>
              </a:rPr>
              <a:t>	i.e</a:t>
            </a:r>
            <a:r>
              <a:rPr lang="en-US" sz="1200" dirty="0">
                <a:solidFill>
                  <a:schemeClr val="tx1"/>
                </a:solidFill>
              </a:rPr>
              <a:t>. Certificate of Compensation</a:t>
            </a:r>
            <a:r>
              <a:rPr lang="en-US" sz="1200" dirty="0" smtClean="0">
                <a:solidFill>
                  <a:schemeClr val="tx1"/>
                </a:solidFill>
              </a:rPr>
              <a:t>.”</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The </a:t>
            </a:r>
            <a:r>
              <a:rPr lang="en-US" sz="1200" dirty="0">
                <a:solidFill>
                  <a:schemeClr val="tx1"/>
                </a:solidFill>
              </a:rPr>
              <a:t>Circuit Court answered the question yes; the Court of Appeals no.</a:t>
            </a:r>
            <a:br>
              <a:rPr lang="en-US" sz="1200" dirty="0">
                <a:solidFill>
                  <a:schemeClr val="tx1"/>
                </a:solidFill>
              </a:rPr>
            </a:br>
            <a:r>
              <a:rPr lang="en-US" sz="1200" dirty="0" smtClean="0">
                <a:solidFill>
                  <a:schemeClr val="tx1"/>
                </a:solidFill>
              </a:rPr>
              <a:t>	The </a:t>
            </a:r>
            <a:r>
              <a:rPr lang="en-US" sz="1200" dirty="0">
                <a:solidFill>
                  <a:schemeClr val="tx1"/>
                </a:solidFill>
              </a:rPr>
              <a:t>Supreme Court’s decision</a:t>
            </a:r>
            <a:r>
              <a:rPr lang="en-US" sz="1200" dirty="0" smtClean="0">
                <a:solidFill>
                  <a:schemeClr val="tx1"/>
                </a:solidFill>
              </a:rPr>
              <a:t>:</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a:t>
            </a:r>
            <a:r>
              <a:rPr lang="en-US" sz="1200" dirty="0" smtClean="0">
                <a:solidFill>
                  <a:schemeClr val="tx1"/>
                </a:solidFill>
              </a:rPr>
              <a:t>“¶5 </a:t>
            </a:r>
            <a:r>
              <a:rPr lang="en-US" sz="1200" dirty="0">
                <a:solidFill>
                  <a:schemeClr val="tx1"/>
                </a:solidFill>
              </a:rPr>
              <a:t>We examine the texts of Wis. Stat. § 32.06 and § 32.28(3)(d) (the statutes at issue), </a:t>
            </a:r>
            <a:r>
              <a:rPr lang="en-US" sz="1200" dirty="0" smtClean="0">
                <a:solidFill>
                  <a:schemeClr val="tx1"/>
                </a:solidFill>
              </a:rPr>
              <a:t>	the </a:t>
            </a:r>
            <a:r>
              <a:rPr lang="en-US" sz="1200" dirty="0">
                <a:solidFill>
                  <a:schemeClr val="tx1"/>
                </a:solidFill>
              </a:rPr>
              <a:t>statutes in </a:t>
            </a:r>
            <a:r>
              <a:rPr lang="en-US" sz="1200" dirty="0" smtClean="0">
                <a:solidFill>
                  <a:schemeClr val="tx1"/>
                </a:solidFill>
              </a:rPr>
              <a:t>	the </a:t>
            </a:r>
            <a:r>
              <a:rPr lang="en-US" sz="1200" dirty="0">
                <a:solidFill>
                  <a:schemeClr val="tx1"/>
                </a:solidFill>
              </a:rPr>
              <a:t>context of the condemnation statutes, the legislative purpose of awarding litigation </a:t>
            </a:r>
            <a:r>
              <a:rPr lang="en-US" sz="1200" dirty="0" smtClean="0">
                <a:solidFill>
                  <a:schemeClr val="tx1"/>
                </a:solidFill>
              </a:rPr>
              <a:t>expenses</a:t>
            </a:r>
            <a:r>
              <a:rPr lang="en-US" sz="1200" dirty="0">
                <a:solidFill>
                  <a:schemeClr val="tx1"/>
                </a:solidFill>
              </a:rPr>
              <a:t>, and the </a:t>
            </a:r>
            <a:r>
              <a:rPr lang="en-US" sz="1200" dirty="0" smtClean="0">
                <a:solidFill>
                  <a:schemeClr val="tx1"/>
                </a:solidFill>
              </a:rPr>
              <a:t>	legislative </a:t>
            </a:r>
            <a:r>
              <a:rPr lang="en-US" sz="1200" dirty="0">
                <a:solidFill>
                  <a:schemeClr val="tx1"/>
                </a:solidFill>
              </a:rPr>
              <a:t>history of §§ 32.06 and 32.28(3)(d). Upon such review, we conclude that </a:t>
            </a:r>
            <a:r>
              <a:rPr lang="en-US" sz="1200" dirty="0" smtClean="0">
                <a:solidFill>
                  <a:schemeClr val="tx1"/>
                </a:solidFill>
              </a:rPr>
              <a:t>litigation </a:t>
            </a:r>
            <a:r>
              <a:rPr lang="en-US" sz="1200" dirty="0">
                <a:solidFill>
                  <a:schemeClr val="tx1"/>
                </a:solidFill>
              </a:rPr>
              <a:t>expenses shall </a:t>
            </a:r>
            <a:r>
              <a:rPr lang="en-US" sz="1200" dirty="0" smtClean="0">
                <a:solidFill>
                  <a:schemeClr val="tx1"/>
                </a:solidFill>
              </a:rPr>
              <a:t>	be </a:t>
            </a:r>
            <a:r>
              <a:rPr lang="en-US" sz="1200" dirty="0">
                <a:solidFill>
                  <a:schemeClr val="tx1"/>
                </a:solidFill>
              </a:rPr>
              <a:t>awarded to an owner pursuant to Wis. Stat. § 32.28(3)(d) if the owner conveys </a:t>
            </a:r>
            <a:r>
              <a:rPr lang="en-US" sz="1200" dirty="0" smtClean="0">
                <a:solidFill>
                  <a:schemeClr val="tx1"/>
                </a:solidFill>
              </a:rPr>
              <a:t>the </a:t>
            </a:r>
            <a:r>
              <a:rPr lang="en-US" sz="1200" dirty="0">
                <a:solidFill>
                  <a:schemeClr val="tx1"/>
                </a:solidFill>
              </a:rPr>
              <a:t>property and receives </a:t>
            </a:r>
            <a:r>
              <a:rPr lang="en-US" sz="1200" dirty="0" smtClean="0">
                <a:solidFill>
                  <a:schemeClr val="tx1"/>
                </a:solidFill>
              </a:rPr>
              <a:t>	a </a:t>
            </a:r>
            <a:r>
              <a:rPr lang="en-US" sz="1200" dirty="0">
                <a:solidFill>
                  <a:schemeClr val="tx1"/>
                </a:solidFill>
              </a:rPr>
              <a:t>certificate of compensation pursuant to § 32.06(2a), with no jurisdictional </a:t>
            </a:r>
            <a:r>
              <a:rPr lang="en-US" sz="1200" dirty="0" smtClean="0">
                <a:solidFill>
                  <a:schemeClr val="tx1"/>
                </a:solidFill>
              </a:rPr>
              <a:t>offer </a:t>
            </a:r>
            <a:r>
              <a:rPr lang="en-US" sz="1200" dirty="0">
                <a:solidFill>
                  <a:schemeClr val="tx1"/>
                </a:solidFill>
              </a:rPr>
              <a:t>issued under § 32.06(3); </a:t>
            </a:r>
            <a:r>
              <a:rPr lang="en-US" sz="1200" dirty="0" smtClean="0">
                <a:solidFill>
                  <a:schemeClr val="tx1"/>
                </a:solidFill>
              </a:rPr>
              <a:t>	timely </a:t>
            </a:r>
            <a:r>
              <a:rPr lang="en-US" sz="1200" dirty="0">
                <a:solidFill>
                  <a:schemeClr val="tx1"/>
                </a:solidFill>
              </a:rPr>
              <a:t>appeals to the circuit court, which refers the matter to the </a:t>
            </a:r>
            <a:r>
              <a:rPr lang="en-US" sz="1200" dirty="0" smtClean="0">
                <a:solidFill>
                  <a:schemeClr val="tx1"/>
                </a:solidFill>
              </a:rPr>
              <a:t>chairperson </a:t>
            </a:r>
            <a:r>
              <a:rPr lang="en-US" sz="1200" dirty="0">
                <a:solidFill>
                  <a:schemeClr val="tx1"/>
                </a:solidFill>
              </a:rPr>
              <a:t>of the county condemnation </a:t>
            </a:r>
            <a:r>
              <a:rPr lang="en-US" sz="1200" dirty="0" smtClean="0">
                <a:solidFill>
                  <a:schemeClr val="tx1"/>
                </a:solidFill>
              </a:rPr>
              <a:t>	commissioners</a:t>
            </a:r>
            <a:r>
              <a:rPr lang="en-US" sz="1200" dirty="0">
                <a:solidFill>
                  <a:schemeClr val="tx1"/>
                </a:solidFill>
              </a:rPr>
              <a:t>; and is awarded at least $700 and at least 15% more </a:t>
            </a:r>
            <a:r>
              <a:rPr lang="en-US" sz="1200" dirty="0" smtClean="0">
                <a:solidFill>
                  <a:schemeClr val="tx1"/>
                </a:solidFill>
              </a:rPr>
              <a:t>than </a:t>
            </a:r>
            <a:r>
              <a:rPr lang="en-US" sz="1200" dirty="0">
                <a:solidFill>
                  <a:schemeClr val="tx1"/>
                </a:solidFill>
              </a:rPr>
              <a:t>the negotiated price under 	§32.06(2a); and neither party appeals the commission’s award</a:t>
            </a:r>
            <a:r>
              <a:rPr lang="en-US" sz="1200" dirty="0" smtClean="0">
                <a:solidFill>
                  <a:schemeClr val="tx1"/>
                </a:solidFill>
              </a:rPr>
              <a:t>.”</a:t>
            </a:r>
            <a:r>
              <a:rPr lang="en-US" sz="1200" dirty="0">
                <a:solidFill>
                  <a:schemeClr val="tx1"/>
                </a:solidFill>
              </a:rPr>
              <a:t/>
            </a:r>
            <a:br>
              <a:rPr lang="en-US" sz="1200" dirty="0">
                <a:solidFill>
                  <a:schemeClr val="tx1"/>
                </a:solidFill>
              </a:rPr>
            </a:br>
            <a:endParaRPr lang="en-US" sz="1200" dirty="0">
              <a:solidFill>
                <a:schemeClr val="tx1"/>
              </a:solidFill>
            </a:endParaRP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34</a:t>
            </a:fld>
            <a:endParaRPr lang="en-US"/>
          </a:p>
        </p:txBody>
      </p:sp>
    </p:spTree>
    <p:extLst>
      <p:ext uri="{BB962C8B-B14F-4D97-AF65-F5344CB8AC3E}">
        <p14:creationId xmlns:p14="http://schemas.microsoft.com/office/powerpoint/2010/main" val="2969963261"/>
      </p:ext>
    </p:extLst>
  </p:cSld>
  <p:clrMapOvr>
    <a:masterClrMapping/>
  </p:clrMapOvr>
  <p:transition spd="slow"/>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5334000"/>
          </a:xfrm>
        </p:spPr>
        <p:txBody>
          <a:bodyPr/>
          <a:lstStyle/>
          <a:p>
            <a:pPr algn="l"/>
            <a:r>
              <a:rPr lang="en-US" sz="1200" dirty="0" smtClean="0">
                <a:solidFill>
                  <a:schemeClr val="tx1"/>
                </a:solidFill>
              </a:rPr>
              <a:t>	f</a:t>
            </a:r>
            <a:r>
              <a:rPr lang="en-US" sz="1200" dirty="0">
                <a:solidFill>
                  <a:schemeClr val="tx1"/>
                </a:solidFill>
              </a:rPr>
              <a:t>.  </a:t>
            </a:r>
            <a:r>
              <a:rPr lang="en-US" sz="1200" dirty="0" smtClean="0">
                <a:solidFill>
                  <a:schemeClr val="tx1"/>
                </a:solidFill>
              </a:rPr>
              <a:t>Town </a:t>
            </a:r>
            <a:r>
              <a:rPr lang="en-US" sz="1200" dirty="0">
                <a:solidFill>
                  <a:schemeClr val="tx1"/>
                </a:solidFill>
              </a:rPr>
              <a:t>of Perry (Again!) </a:t>
            </a:r>
            <a:r>
              <a:rPr lang="en-US" sz="1200" u="sng" dirty="0">
                <a:solidFill>
                  <a:schemeClr val="tx1"/>
                </a:solidFill>
              </a:rPr>
              <a:t>DSG Evergreen F.L.P. and Voss Farms v. Town of Perry</a:t>
            </a:r>
            <a:r>
              <a:rPr lang="en-US" sz="1200" dirty="0">
                <a:solidFill>
                  <a:schemeClr val="tx1"/>
                </a:solidFill>
              </a:rPr>
              <a:t>, 		</a:t>
            </a:r>
            <a:r>
              <a:rPr lang="en-US" sz="1200" dirty="0" smtClean="0">
                <a:solidFill>
                  <a:schemeClr val="tx1"/>
                </a:solidFill>
              </a:rPr>
              <a:t>No. 2012 AP 2297, 2012 WL 6049246 (Wis. App. Dec. 6, 2012) (unpublished).</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After protracted litigation, the Town files a second petition for condemnation proceedings.  Property </a:t>
            </a:r>
            <a:r>
              <a:rPr lang="en-US" sz="1200" dirty="0" smtClean="0">
                <a:solidFill>
                  <a:schemeClr val="tx1"/>
                </a:solidFill>
              </a:rPr>
              <a:t>owners </a:t>
            </a:r>
            <a:r>
              <a:rPr lang="en-US" sz="1200" dirty="0">
                <a:solidFill>
                  <a:schemeClr val="tx1"/>
                </a:solidFill>
              </a:rPr>
              <a:t>filed a right to take action pursuant to Sec. 32.06(5), Stats., alleging the Town had no right to take </a:t>
            </a:r>
            <a:r>
              <a:rPr lang="en-US" sz="1200" dirty="0" smtClean="0">
                <a:solidFill>
                  <a:schemeClr val="tx1"/>
                </a:solidFill>
              </a:rPr>
              <a:t>their </a:t>
            </a:r>
            <a:r>
              <a:rPr lang="en-US" sz="1200" dirty="0">
                <a:solidFill>
                  <a:schemeClr val="tx1"/>
                </a:solidFill>
              </a:rPr>
              <a:t>land</a:t>
            </a:r>
            <a:r>
              <a:rPr lang="en-US" sz="1200" dirty="0" smtClean="0">
                <a:solidFill>
                  <a:schemeClr val="tx1"/>
                </a:solidFill>
              </a:rPr>
              <a:t>.</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“5 ¶15 Relying on </a:t>
            </a:r>
            <a:r>
              <a:rPr lang="en-US" sz="1200" i="1" dirty="0">
                <a:solidFill>
                  <a:schemeClr val="tx1"/>
                </a:solidFill>
              </a:rPr>
              <a:t>Warehouse II</a:t>
            </a:r>
            <a:r>
              <a:rPr lang="en-US" sz="1200" dirty="0">
                <a:solidFill>
                  <a:schemeClr val="tx1"/>
                </a:solidFill>
              </a:rPr>
              <a:t>, the circuit court in the present case concluded that the Town did not have </a:t>
            </a:r>
            <a:r>
              <a:rPr lang="en-US" sz="1200" dirty="0" smtClean="0">
                <a:solidFill>
                  <a:schemeClr val="tx1"/>
                </a:solidFill>
              </a:rPr>
              <a:t>	the </a:t>
            </a:r>
            <a:r>
              <a:rPr lang="en-US" sz="1200" dirty="0">
                <a:solidFill>
                  <a:schemeClr val="tx1"/>
                </a:solidFill>
              </a:rPr>
              <a:t>right to condemn the property at issue because, as determined by the circuit court in Case </a:t>
            </a:r>
            <a:r>
              <a:rPr lang="en-US" sz="1200" dirty="0" smtClean="0">
                <a:solidFill>
                  <a:schemeClr val="tx1"/>
                </a:solidFill>
              </a:rPr>
              <a:t>	No.2004CV2620</a:t>
            </a:r>
            <a:r>
              <a:rPr lang="en-US" sz="1200" dirty="0">
                <a:solidFill>
                  <a:schemeClr val="tx1"/>
                </a:solidFill>
              </a:rPr>
              <a:t>, the July 2004 jurisdictional offer was fundamentally defective due to the Town’s failure to </a:t>
            </a:r>
            <a:r>
              <a:rPr lang="en-US" sz="1200" dirty="0" smtClean="0">
                <a:solidFill>
                  <a:schemeClr val="tx1"/>
                </a:solidFill>
              </a:rPr>
              <a:t>	negotiate </a:t>
            </a:r>
            <a:r>
              <a:rPr lang="en-US" sz="1200" dirty="0">
                <a:solidFill>
                  <a:schemeClr val="tx1"/>
                </a:solidFill>
              </a:rPr>
              <a:t>with Voss Farms prior to issuing the jurisdictional offer and the Town’s failure to provide DSG and </a:t>
            </a:r>
            <a:r>
              <a:rPr lang="en-US" sz="1200" dirty="0" smtClean="0">
                <a:solidFill>
                  <a:schemeClr val="tx1"/>
                </a:solidFill>
              </a:rPr>
              <a:t>	Voss </a:t>
            </a:r>
            <a:r>
              <a:rPr lang="en-US" sz="1200" dirty="0">
                <a:solidFill>
                  <a:schemeClr val="tx1"/>
                </a:solidFill>
              </a:rPr>
              <a:t>Farms with separate appraisals for their respective parcels</a:t>
            </a:r>
            <a:r>
              <a:rPr lang="en-US" sz="1200" dirty="0" smtClean="0">
                <a:solidFill>
                  <a:schemeClr val="tx1"/>
                </a:solidFill>
              </a:rPr>
              <a:t>.”</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Because the Town’s failure to negotiate with Voss Farms was, by itself, a jurisdictional defect resulting in </a:t>
            </a:r>
            <a:r>
              <a:rPr lang="en-US" sz="1200" dirty="0" smtClean="0">
                <a:solidFill>
                  <a:schemeClr val="tx1"/>
                </a:solidFill>
              </a:rPr>
              <a:t>	the </a:t>
            </a:r>
            <a:r>
              <a:rPr lang="en-US" sz="1200" dirty="0">
                <a:solidFill>
                  <a:schemeClr val="tx1"/>
                </a:solidFill>
              </a:rPr>
              <a:t>Town’s inability to condemn the property, we need not and do not address the Town’s arguments as to </a:t>
            </a:r>
            <a:r>
              <a:rPr lang="en-US" sz="1200" dirty="0" smtClean="0">
                <a:solidFill>
                  <a:schemeClr val="tx1"/>
                </a:solidFill>
              </a:rPr>
              <a:t>	whether </a:t>
            </a:r>
            <a:r>
              <a:rPr lang="en-US" sz="1200" dirty="0">
                <a:solidFill>
                  <a:schemeClr val="tx1"/>
                </a:solidFill>
              </a:rPr>
              <a:t>the deficient appraisal was also a jurisdictional defect</a:t>
            </a:r>
            <a:r>
              <a:rPr lang="en-US" sz="1200" dirty="0" smtClean="0">
                <a:solidFill>
                  <a:schemeClr val="tx1"/>
                </a:solidFill>
              </a:rPr>
              <a:t>.</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Property owners were awarded litigation expenses and further sought the Court of Appeals’ assistance with </a:t>
            </a:r>
            <a:r>
              <a:rPr lang="en-US" sz="1200" dirty="0" smtClean="0">
                <a:solidFill>
                  <a:schemeClr val="tx1"/>
                </a:solidFill>
              </a:rPr>
              <a:t>respect </a:t>
            </a:r>
            <a:r>
              <a:rPr lang="en-US" sz="1200" dirty="0">
                <a:solidFill>
                  <a:schemeClr val="tx1"/>
                </a:solidFill>
              </a:rPr>
              <a:t>to recovering appellate litigation expenses under Sec. 32.28(3)(g), Stats.  The Court of Appeals </a:t>
            </a:r>
            <a:r>
              <a:rPr lang="en-US" sz="1200" dirty="0" smtClean="0">
                <a:solidFill>
                  <a:schemeClr val="tx1"/>
                </a:solidFill>
              </a:rPr>
              <a:t>reaction:</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“10 ¶30 DSG and Voss Farms also seek to recover their litigation expenses incurred on appeal, pursuant to </a:t>
            </a:r>
            <a:r>
              <a:rPr lang="en-US" sz="1200" dirty="0" smtClean="0">
                <a:solidFill>
                  <a:schemeClr val="tx1"/>
                </a:solidFill>
              </a:rPr>
              <a:t>	WIS</a:t>
            </a:r>
            <a:r>
              <a:rPr lang="en-US" sz="1200" dirty="0">
                <a:solidFill>
                  <a:schemeClr val="tx1"/>
                </a:solidFill>
              </a:rPr>
              <a:t>. STAT. § </a:t>
            </a:r>
            <a:r>
              <a:rPr lang="en-US" sz="1200" dirty="0" smtClean="0">
                <a:solidFill>
                  <a:schemeClr val="tx1"/>
                </a:solidFill>
              </a:rPr>
              <a:t>32.28(3)(g</a:t>
            </a:r>
            <a:r>
              <a:rPr lang="en-US" sz="1200" dirty="0">
                <a:solidFill>
                  <a:schemeClr val="tx1"/>
                </a:solidFill>
              </a:rPr>
              <a:t>). 8 We question whether it is necessary for a party to obtain a ruling from this </a:t>
            </a:r>
            <a:r>
              <a:rPr lang="en-US" sz="1200" dirty="0" smtClean="0">
                <a:solidFill>
                  <a:schemeClr val="tx1"/>
                </a:solidFill>
              </a:rPr>
              <a:t>	court </a:t>
            </a:r>
            <a:r>
              <a:rPr lang="en-US" sz="1200" dirty="0">
                <a:solidFill>
                  <a:schemeClr val="tx1"/>
                </a:solidFill>
              </a:rPr>
              <a:t>in order to recover appellate litigation expenses under § 32.28(3)(g), as opposed to simply requesting </a:t>
            </a:r>
            <a:r>
              <a:rPr lang="en-US" sz="1200" dirty="0" smtClean="0">
                <a:solidFill>
                  <a:schemeClr val="tx1"/>
                </a:solidFill>
              </a:rPr>
              <a:t>	them </a:t>
            </a:r>
            <a:r>
              <a:rPr lang="en-US" sz="1200" dirty="0">
                <a:solidFill>
                  <a:schemeClr val="tx1"/>
                </a:solidFill>
              </a:rPr>
              <a:t>from the circuit court following remittitur.  Nonetheless, to avoid possible confusion, we address the </a:t>
            </a:r>
            <a:r>
              <a:rPr lang="en-US" sz="1200" dirty="0" smtClean="0">
                <a:solidFill>
                  <a:schemeClr val="tx1"/>
                </a:solidFill>
              </a:rPr>
              <a:t>	matter</a:t>
            </a:r>
            <a:r>
              <a:rPr lang="en-US" sz="1200" dirty="0">
                <a:solidFill>
                  <a:schemeClr val="tx1"/>
                </a:solidFill>
              </a:rPr>
              <a:t>.  In </a:t>
            </a:r>
            <a:r>
              <a:rPr lang="en-US" sz="1200" i="1" dirty="0" err="1">
                <a:solidFill>
                  <a:schemeClr val="tx1"/>
                </a:solidFill>
              </a:rPr>
              <a:t>Narloch</a:t>
            </a:r>
            <a:r>
              <a:rPr lang="en-US" sz="1200" i="1" dirty="0">
                <a:solidFill>
                  <a:schemeClr val="tx1"/>
                </a:solidFill>
              </a:rPr>
              <a:t> v. State Dept. of Transportation,</a:t>
            </a:r>
            <a:r>
              <a:rPr lang="en-US" sz="1200" dirty="0">
                <a:solidFill>
                  <a:schemeClr val="tx1"/>
                </a:solidFill>
              </a:rPr>
              <a:t> 115 Wis.2d 419, 439, 340 N.W.2d 542 (1983), the </a:t>
            </a:r>
            <a:r>
              <a:rPr lang="en-US" sz="1200" dirty="0" smtClean="0">
                <a:solidFill>
                  <a:schemeClr val="tx1"/>
                </a:solidFill>
              </a:rPr>
              <a:t>	supreme </a:t>
            </a:r>
            <a:r>
              <a:rPr lang="en-US" sz="1200" dirty="0">
                <a:solidFill>
                  <a:schemeClr val="tx1"/>
                </a:solidFill>
              </a:rPr>
              <a:t>court held that “litigation expenses” under § 32.28(3)(g) included recovery of those expenses that </a:t>
            </a:r>
            <a:r>
              <a:rPr lang="en-US" sz="1200" dirty="0" smtClean="0">
                <a:solidFill>
                  <a:schemeClr val="tx1"/>
                </a:solidFill>
              </a:rPr>
              <a:t>	a </a:t>
            </a:r>
            <a:r>
              <a:rPr lang="en-US" sz="1200" dirty="0">
                <a:solidFill>
                  <a:schemeClr val="tx1"/>
                </a:solidFill>
              </a:rPr>
              <a:t>prevailing </a:t>
            </a:r>
            <a:r>
              <a:rPr lang="en-US" sz="1200" dirty="0" err="1">
                <a:solidFill>
                  <a:schemeClr val="tx1"/>
                </a:solidFill>
              </a:rPr>
              <a:t>condemnee</a:t>
            </a:r>
            <a:r>
              <a:rPr lang="en-US" sz="1200" dirty="0">
                <a:solidFill>
                  <a:schemeClr val="tx1"/>
                </a:solidFill>
              </a:rPr>
              <a:t> incurs in an appeal.  here, pursuant to § 32.28(3)(g) and </a:t>
            </a:r>
            <a:r>
              <a:rPr lang="en-US" sz="1200" i="1" dirty="0" err="1">
                <a:solidFill>
                  <a:schemeClr val="tx1"/>
                </a:solidFill>
              </a:rPr>
              <a:t>Narloch</a:t>
            </a:r>
            <a:r>
              <a:rPr lang="en-US" sz="1200" dirty="0">
                <a:solidFill>
                  <a:schemeClr val="tx1"/>
                </a:solidFill>
              </a:rPr>
              <a:t>, 115 Wis.2d at </a:t>
            </a:r>
            <a:r>
              <a:rPr lang="en-US" sz="1200" dirty="0" smtClean="0">
                <a:solidFill>
                  <a:schemeClr val="tx1"/>
                </a:solidFill>
              </a:rPr>
              <a:t>	439</a:t>
            </a:r>
            <a:r>
              <a:rPr lang="en-US" sz="1200" dirty="0">
                <a:solidFill>
                  <a:schemeClr val="tx1"/>
                </a:solidFill>
              </a:rPr>
              <a:t>, 340 N.W.2d 542, DSG and Voss Farms, the prevailing </a:t>
            </a:r>
            <a:r>
              <a:rPr lang="en-US" sz="1200" dirty="0" err="1">
                <a:solidFill>
                  <a:schemeClr val="tx1"/>
                </a:solidFill>
              </a:rPr>
              <a:t>condemnees</a:t>
            </a:r>
            <a:r>
              <a:rPr lang="en-US" sz="1200" dirty="0">
                <a:solidFill>
                  <a:schemeClr val="tx1"/>
                </a:solidFill>
              </a:rPr>
              <a:t>, are entitled to litigation expenses </a:t>
            </a:r>
            <a:r>
              <a:rPr lang="en-US" sz="1200" dirty="0" smtClean="0">
                <a:solidFill>
                  <a:schemeClr val="tx1"/>
                </a:solidFill>
              </a:rPr>
              <a:t>	associated </a:t>
            </a:r>
            <a:r>
              <a:rPr lang="en-US" sz="1200" dirty="0">
                <a:solidFill>
                  <a:schemeClr val="tx1"/>
                </a:solidFill>
              </a:rPr>
              <a:t>with the appellate proceedings.</a:t>
            </a:r>
            <a:br>
              <a:rPr lang="en-US" sz="1200" dirty="0">
                <a:solidFill>
                  <a:schemeClr val="tx1"/>
                </a:solidFill>
              </a:rPr>
            </a:br>
            <a:endParaRPr lang="en-US" sz="1200" dirty="0">
              <a:solidFill>
                <a:schemeClr val="tx1"/>
              </a:solidFill>
            </a:endParaRP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35</a:t>
            </a:fld>
            <a:endParaRPr lang="en-US"/>
          </a:p>
        </p:txBody>
      </p:sp>
    </p:spTree>
    <p:extLst>
      <p:ext uri="{BB962C8B-B14F-4D97-AF65-F5344CB8AC3E}">
        <p14:creationId xmlns:p14="http://schemas.microsoft.com/office/powerpoint/2010/main" val="4077429225"/>
      </p:ext>
    </p:extLst>
  </p:cSld>
  <p:clrMapOvr>
    <a:masterClrMapping/>
  </p:clrMapOvr>
  <p:transition spd="slow"/>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8686800" cy="5257800"/>
          </a:xfrm>
        </p:spPr>
        <p:txBody>
          <a:bodyPr/>
          <a:lstStyle/>
          <a:p>
            <a:pPr algn="l"/>
            <a:r>
              <a:rPr lang="en-US" sz="1200" dirty="0" smtClean="0">
                <a:solidFill>
                  <a:schemeClr val="tx1"/>
                </a:solidFill>
              </a:rPr>
              <a:t>	g</a:t>
            </a:r>
            <a:r>
              <a:rPr lang="en-US" sz="1200" dirty="0">
                <a:solidFill>
                  <a:schemeClr val="tx1"/>
                </a:solidFill>
              </a:rPr>
              <a:t>.  </a:t>
            </a:r>
            <a:r>
              <a:rPr lang="en-US" sz="1200" u="sng" dirty="0" smtClean="0">
                <a:solidFill>
                  <a:schemeClr val="tx1"/>
                </a:solidFill>
              </a:rPr>
              <a:t>Waller </a:t>
            </a:r>
            <a:r>
              <a:rPr lang="en-US" sz="1200" u="sng" dirty="0">
                <a:solidFill>
                  <a:schemeClr val="tx1"/>
                </a:solidFill>
              </a:rPr>
              <a:t>v. American Transmission Company, LLC</a:t>
            </a:r>
            <a:r>
              <a:rPr lang="en-US" sz="1200" dirty="0">
                <a:solidFill>
                  <a:schemeClr val="tx1"/>
                </a:solidFill>
              </a:rPr>
              <a:t>, </a:t>
            </a:r>
            <a:r>
              <a:rPr lang="en-US" sz="1200" dirty="0" smtClean="0">
                <a:solidFill>
                  <a:schemeClr val="tx1"/>
                </a:solidFill>
              </a:rPr>
              <a:t>2013 WI 77, 350 Wis.2d 242, 833 </a:t>
            </a:r>
            <a:r>
              <a:rPr lang="en-US" sz="1200" dirty="0">
                <a:solidFill>
                  <a:schemeClr val="tx1"/>
                </a:solidFill>
              </a:rPr>
              <a:t>N.W.2d </a:t>
            </a:r>
            <a:r>
              <a:rPr lang="en-US" sz="1200" dirty="0" smtClean="0">
                <a:solidFill>
                  <a:schemeClr val="tx1"/>
                </a:solidFill>
              </a:rPr>
              <a:t>764</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In this 5:2 Supreme Court Decision (The Chief Justice and Justice Walsh Bradley dissenting), the Court held</a:t>
            </a:r>
            <a:r>
              <a:rPr lang="en-US" sz="1200" dirty="0" smtClean="0">
                <a:solidFill>
                  <a:schemeClr val="tx1"/>
                </a:solidFill>
              </a:rPr>
              <a:t>:</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a:t>
            </a:r>
            <a:r>
              <a:rPr lang="en-US" sz="1200" dirty="0" smtClean="0">
                <a:solidFill>
                  <a:schemeClr val="tx1"/>
                </a:solidFill>
              </a:rPr>
              <a:t>(</a:t>
            </a:r>
            <a:r>
              <a:rPr lang="en-US" sz="1200" dirty="0">
                <a:solidFill>
                  <a:schemeClr val="tx1"/>
                </a:solidFill>
              </a:rPr>
              <a:t>1) right-to-take provision set out proper and exclusive way for a property owner to raise a claim that the </a:t>
            </a:r>
            <a:r>
              <a:rPr lang="en-US" sz="1200" dirty="0" smtClean="0">
                <a:solidFill>
                  <a:schemeClr val="tx1"/>
                </a:solidFill>
              </a:rPr>
              <a:t>	owner </a:t>
            </a:r>
            <a:r>
              <a:rPr lang="en-US" sz="1200" dirty="0">
                <a:solidFill>
                  <a:schemeClr val="tx1"/>
                </a:solidFill>
              </a:rPr>
              <a:t>would be left with an uneconomic remnant after a partial taking by </a:t>
            </a:r>
            <a:r>
              <a:rPr lang="en-US" sz="1200" dirty="0" err="1">
                <a:solidFill>
                  <a:schemeClr val="tx1"/>
                </a:solidFill>
              </a:rPr>
              <a:t>condemnor</a:t>
            </a:r>
            <a:r>
              <a:rPr lang="en-US" sz="1200" dirty="0">
                <a:solidFill>
                  <a:schemeClr val="tx1"/>
                </a:solidFill>
              </a:rPr>
              <a:t>; </a:t>
            </a:r>
            <a:r>
              <a:rPr lang="en-US" sz="1200" dirty="0" smtClean="0">
                <a:solidFill>
                  <a:schemeClr val="tx1"/>
                </a:solidFill>
              </a:rPr>
              <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(2) right-to-take action had to be decided promptly by circuit court and did not prevent the </a:t>
            </a:r>
            <a:r>
              <a:rPr lang="en-US" sz="1200" dirty="0" err="1">
                <a:solidFill>
                  <a:schemeClr val="tx1"/>
                </a:solidFill>
              </a:rPr>
              <a:t>condemnor</a:t>
            </a:r>
            <a:r>
              <a:rPr lang="en-US" sz="1200" dirty="0">
                <a:solidFill>
                  <a:schemeClr val="tx1"/>
                </a:solidFill>
              </a:rPr>
              <a:t> </a:t>
            </a:r>
            <a:r>
              <a:rPr lang="en-US" sz="1200" dirty="0" smtClean="0">
                <a:solidFill>
                  <a:schemeClr val="tx1"/>
                </a:solidFill>
              </a:rPr>
              <a:t>	from </a:t>
            </a:r>
            <a:r>
              <a:rPr lang="en-US" sz="1200" dirty="0">
                <a:solidFill>
                  <a:schemeClr val="tx1"/>
                </a:solidFill>
              </a:rPr>
              <a:t>filing simultaneous valuation petition</a:t>
            </a:r>
            <a:r>
              <a:rPr lang="en-US" sz="1200" dirty="0" smtClean="0">
                <a:solidFill>
                  <a:schemeClr val="tx1"/>
                </a:solidFill>
              </a:rPr>
              <a:t>;</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(3) it was not clearly erroneous for circuit court to conclude that utility’s condemnation resulted in </a:t>
            </a:r>
            <a:r>
              <a:rPr lang="en-US" sz="1200" dirty="0" smtClean="0">
                <a:solidFill>
                  <a:schemeClr val="tx1"/>
                </a:solidFill>
              </a:rPr>
              <a:t>	remaining </a:t>
            </a:r>
            <a:r>
              <a:rPr lang="en-US" sz="1200" dirty="0">
                <a:solidFill>
                  <a:schemeClr val="tx1"/>
                </a:solidFill>
              </a:rPr>
              <a:t>property being an uneconomic remnant</a:t>
            </a:r>
            <a:r>
              <a:rPr lang="en-US" sz="1200" dirty="0" smtClean="0">
                <a:solidFill>
                  <a:schemeClr val="tx1"/>
                </a:solidFill>
              </a:rPr>
              <a:t>;</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(4) owners were entitled to litigation expenses; </a:t>
            </a:r>
            <a:r>
              <a:rPr lang="en-US" sz="1200" dirty="0" smtClean="0">
                <a:solidFill>
                  <a:schemeClr val="tx1"/>
                </a:solidFill>
              </a:rPr>
              <a:t>and</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(5) owners were displaced persons and, thus, were entitled to relocation expenses</a:t>
            </a:r>
            <a:r>
              <a:rPr lang="en-US" sz="1200" dirty="0" smtClean="0">
                <a:solidFill>
                  <a:schemeClr val="tx1"/>
                </a:solidFill>
              </a:rPr>
              <a:t>.</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a:t>
            </a:r>
            <a:r>
              <a:rPr lang="en-US" sz="1200" dirty="0" smtClean="0">
                <a:solidFill>
                  <a:schemeClr val="tx1"/>
                </a:solidFill>
              </a:rPr>
              <a:t>“¶6 </a:t>
            </a:r>
            <a:r>
              <a:rPr lang="en-US" sz="1200" dirty="0">
                <a:solidFill>
                  <a:schemeClr val="tx1"/>
                </a:solidFill>
              </a:rPr>
              <a:t>First, Wis. Stat. § 32.06(5), the “right-to-take” provision, sets out the proper and exclusive way for a </a:t>
            </a:r>
            <a:r>
              <a:rPr lang="en-US" sz="1200" dirty="0" smtClean="0">
                <a:solidFill>
                  <a:schemeClr val="tx1"/>
                </a:solidFill>
              </a:rPr>
              <a:t>	property </a:t>
            </a:r>
            <a:r>
              <a:rPr lang="en-US" sz="1200" dirty="0">
                <a:solidFill>
                  <a:schemeClr val="tx1"/>
                </a:solidFill>
              </a:rPr>
              <a:t>owner to raise a claim that the owner will be left with an uneconomic remnant after a partial </a:t>
            </a:r>
            <a:r>
              <a:rPr lang="en-US" sz="1200" dirty="0" smtClean="0">
                <a:solidFill>
                  <a:schemeClr val="tx1"/>
                </a:solidFill>
              </a:rPr>
              <a:t>	taking </a:t>
            </a:r>
            <a:r>
              <a:rPr lang="en-US" sz="1200" dirty="0">
                <a:solidFill>
                  <a:schemeClr val="tx1"/>
                </a:solidFill>
              </a:rPr>
              <a:t>by the </a:t>
            </a:r>
            <a:r>
              <a:rPr lang="en-US" sz="1200" dirty="0" err="1">
                <a:solidFill>
                  <a:schemeClr val="tx1"/>
                </a:solidFill>
              </a:rPr>
              <a:t>condemnor</a:t>
            </a:r>
            <a:r>
              <a:rPr lang="en-US" sz="1200" dirty="0">
                <a:solidFill>
                  <a:schemeClr val="tx1"/>
                </a:solidFill>
              </a:rPr>
              <a:t>.  An uneconomic remnant claim should be brought under § 32.06(5) because the </a:t>
            </a:r>
            <a:r>
              <a:rPr lang="en-US" sz="1200" dirty="0" smtClean="0">
                <a:solidFill>
                  <a:schemeClr val="tx1"/>
                </a:solidFill>
              </a:rPr>
              <a:t>	</a:t>
            </a:r>
            <a:r>
              <a:rPr lang="en-US" sz="1200" dirty="0" err="1" smtClean="0">
                <a:solidFill>
                  <a:schemeClr val="tx1"/>
                </a:solidFill>
              </a:rPr>
              <a:t>condemnor</a:t>
            </a:r>
            <a:r>
              <a:rPr lang="en-US" sz="1200" dirty="0" smtClean="0">
                <a:solidFill>
                  <a:schemeClr val="tx1"/>
                </a:solidFill>
              </a:rPr>
              <a:t> </a:t>
            </a:r>
            <a:r>
              <a:rPr lang="en-US" sz="1200" dirty="0">
                <a:solidFill>
                  <a:schemeClr val="tx1"/>
                </a:solidFill>
              </a:rPr>
              <a:t>has </a:t>
            </a:r>
            <a:r>
              <a:rPr lang="en-US" sz="1200" dirty="0" smtClean="0">
                <a:solidFill>
                  <a:schemeClr val="tx1"/>
                </a:solidFill>
              </a:rPr>
              <a:t>failed </a:t>
            </a:r>
            <a:r>
              <a:rPr lang="en-US" sz="1200" dirty="0">
                <a:solidFill>
                  <a:schemeClr val="tx1"/>
                </a:solidFill>
              </a:rPr>
              <a:t>to include an offer to acquire any uneconomic remnant in the </a:t>
            </a:r>
            <a:r>
              <a:rPr lang="en-US" sz="1200" dirty="0" err="1">
                <a:solidFill>
                  <a:schemeClr val="tx1"/>
                </a:solidFill>
              </a:rPr>
              <a:t>condemnor’s</a:t>
            </a:r>
            <a:r>
              <a:rPr lang="en-US" sz="1200" dirty="0">
                <a:solidFill>
                  <a:schemeClr val="tx1"/>
                </a:solidFill>
              </a:rPr>
              <a:t> </a:t>
            </a:r>
            <a:r>
              <a:rPr lang="en-US" sz="1200" dirty="0" smtClean="0">
                <a:solidFill>
                  <a:schemeClr val="tx1"/>
                </a:solidFill>
              </a:rPr>
              <a:t>	jurisdictional </a:t>
            </a:r>
            <a:r>
              <a:rPr lang="en-US" sz="1200" dirty="0">
                <a:solidFill>
                  <a:schemeClr val="tx1"/>
                </a:solidFill>
              </a:rPr>
              <a:t>offer</a:t>
            </a:r>
            <a:r>
              <a:rPr lang="en-US" sz="1200" dirty="0" smtClean="0">
                <a:solidFill>
                  <a:schemeClr val="tx1"/>
                </a:solidFill>
              </a:rPr>
              <a:t>.”</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a:t>
            </a:r>
            <a:r>
              <a:rPr lang="en-US" sz="1200" dirty="0" smtClean="0">
                <a:solidFill>
                  <a:schemeClr val="tx1"/>
                </a:solidFill>
              </a:rPr>
              <a:t>“¶</a:t>
            </a:r>
            <a:r>
              <a:rPr lang="en-US" sz="1200" dirty="0">
                <a:solidFill>
                  <a:schemeClr val="tx1"/>
                </a:solidFill>
              </a:rPr>
              <a:t>7 Second, the </a:t>
            </a:r>
            <a:r>
              <a:rPr lang="en-US" sz="1200" dirty="0" err="1">
                <a:solidFill>
                  <a:schemeClr val="tx1"/>
                </a:solidFill>
              </a:rPr>
              <a:t>Wallers</a:t>
            </a:r>
            <a:r>
              <a:rPr lang="en-US" sz="1200" dirty="0">
                <a:solidFill>
                  <a:schemeClr val="tx1"/>
                </a:solidFill>
              </a:rPr>
              <a:t>’ property, after ATC took two easements for transmission lines, is an uneconomic </a:t>
            </a:r>
            <a:r>
              <a:rPr lang="en-US" sz="1200" dirty="0" smtClean="0">
                <a:solidFill>
                  <a:schemeClr val="tx1"/>
                </a:solidFill>
              </a:rPr>
              <a:t>	remnant </a:t>
            </a:r>
            <a:r>
              <a:rPr lang="en-US" sz="1200" dirty="0">
                <a:solidFill>
                  <a:schemeClr val="tx1"/>
                </a:solidFill>
              </a:rPr>
              <a:t>because it is of such size, shape, and condition as to be of substantially impaired economic </a:t>
            </a:r>
            <a:r>
              <a:rPr lang="en-US" sz="1200" dirty="0" smtClean="0">
                <a:solidFill>
                  <a:schemeClr val="tx1"/>
                </a:solidFill>
              </a:rPr>
              <a:t>	viability </a:t>
            </a:r>
            <a:r>
              <a:rPr lang="en-US" sz="1200" dirty="0">
                <a:solidFill>
                  <a:schemeClr val="tx1"/>
                </a:solidFill>
              </a:rPr>
              <a:t>as either a residential or an industrial parcel</a:t>
            </a:r>
            <a:r>
              <a:rPr lang="en-US" sz="1200" dirty="0" smtClean="0">
                <a:solidFill>
                  <a:schemeClr val="tx1"/>
                </a:solidFill>
              </a:rPr>
              <a:t>.”</a:t>
            </a:r>
            <a:r>
              <a:rPr lang="en-US" sz="1200" dirty="0">
                <a:solidFill>
                  <a:schemeClr val="tx1"/>
                </a:solidFill>
              </a:rPr>
              <a:t/>
            </a:r>
            <a:br>
              <a:rPr lang="en-US" sz="1200" dirty="0">
                <a:solidFill>
                  <a:schemeClr val="tx1"/>
                </a:solidFill>
              </a:rPr>
            </a:br>
            <a:r>
              <a:rPr lang="en-US" sz="1200" dirty="0">
                <a:solidFill>
                  <a:schemeClr val="tx1"/>
                </a:solidFill>
              </a:rPr>
              <a:t>	</a:t>
            </a:r>
            <a:br>
              <a:rPr lang="en-US" sz="1200" dirty="0">
                <a:solidFill>
                  <a:schemeClr val="tx1"/>
                </a:solidFill>
              </a:rPr>
            </a:br>
            <a:endParaRPr lang="en-US" sz="1200" dirty="0">
              <a:solidFill>
                <a:schemeClr val="tx1"/>
              </a:solidFill>
            </a:endParaRP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36</a:t>
            </a:fld>
            <a:endParaRPr lang="en-US"/>
          </a:p>
        </p:txBody>
      </p:sp>
    </p:spTree>
    <p:extLst>
      <p:ext uri="{BB962C8B-B14F-4D97-AF65-F5344CB8AC3E}">
        <p14:creationId xmlns:p14="http://schemas.microsoft.com/office/powerpoint/2010/main" val="3172177633"/>
      </p:ext>
    </p:extLst>
  </p:cSld>
  <p:clrMapOvr>
    <a:masterClrMapping/>
  </p:clrMapOvr>
  <p:transition spd="slow"/>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5105400"/>
          </a:xfrm>
        </p:spPr>
        <p:txBody>
          <a:bodyPr/>
          <a:lstStyle/>
          <a:p>
            <a:pPr algn="l"/>
            <a:r>
              <a:rPr lang="en-US" sz="1200" dirty="0" smtClean="0">
                <a:solidFill>
                  <a:schemeClr val="tx1"/>
                </a:solidFill>
              </a:rPr>
              <a:t>	“¶</a:t>
            </a:r>
            <a:r>
              <a:rPr lang="en-US" sz="1200" dirty="0">
                <a:solidFill>
                  <a:schemeClr val="tx1"/>
                </a:solidFill>
              </a:rPr>
              <a:t>8 Third, the </a:t>
            </a:r>
            <a:r>
              <a:rPr lang="en-US" sz="1200" dirty="0" err="1">
                <a:solidFill>
                  <a:schemeClr val="tx1"/>
                </a:solidFill>
              </a:rPr>
              <a:t>Wallers</a:t>
            </a:r>
            <a:r>
              <a:rPr lang="en-US" sz="1200" dirty="0">
                <a:solidFill>
                  <a:schemeClr val="tx1"/>
                </a:solidFill>
              </a:rPr>
              <a:t> prevailed on their uneconomic remnant claim brought under Wis. Stat. § 32.06(5) – </a:t>
            </a:r>
            <a:r>
              <a:rPr lang="en-US" sz="1200" dirty="0" smtClean="0">
                <a:solidFill>
                  <a:schemeClr val="tx1"/>
                </a:solidFill>
              </a:rPr>
              <a:t>	the </a:t>
            </a:r>
            <a:r>
              <a:rPr lang="en-US" sz="1200" dirty="0">
                <a:solidFill>
                  <a:schemeClr val="tx1"/>
                </a:solidFill>
              </a:rPr>
              <a:t>right-to-take statute – and, therefore, were entitled to litigation expenses under Wis. Stat. § 32.28</a:t>
            </a:r>
            <a:r>
              <a:rPr lang="en-US" sz="1200" dirty="0" smtClean="0">
                <a:solidFill>
                  <a:schemeClr val="tx1"/>
                </a:solidFill>
              </a:rPr>
              <a:t>.”</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Once again, the dissent was not pleased</a:t>
            </a:r>
            <a:r>
              <a:rPr lang="en-US" sz="1200" dirty="0" smtClean="0">
                <a:solidFill>
                  <a:schemeClr val="tx1"/>
                </a:solidFill>
              </a:rPr>
              <a:t>:</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¶123 The majority has transformed what should be a case of minor statewide impact involving only a small </a:t>
            </a:r>
            <a:r>
              <a:rPr lang="en-US" sz="1200" dirty="0" smtClean="0">
                <a:solidFill>
                  <a:schemeClr val="tx1"/>
                </a:solidFill>
              </a:rPr>
              <a:t>	amount </a:t>
            </a:r>
            <a:r>
              <a:rPr lang="en-US" sz="1200" dirty="0">
                <a:solidFill>
                  <a:schemeClr val="tx1"/>
                </a:solidFill>
              </a:rPr>
              <a:t>of money into a case with significant ramifications and costly consequences for rate-payers and </a:t>
            </a:r>
            <a:r>
              <a:rPr lang="en-US" sz="1200" dirty="0" smtClean="0">
                <a:solidFill>
                  <a:schemeClr val="tx1"/>
                </a:solidFill>
              </a:rPr>
              <a:t>	taxpayers </a:t>
            </a:r>
            <a:r>
              <a:rPr lang="en-US" sz="1200" dirty="0">
                <a:solidFill>
                  <a:schemeClr val="tx1"/>
                </a:solidFill>
              </a:rPr>
              <a:t>who end up paying the bills</a:t>
            </a:r>
            <a:r>
              <a:rPr lang="en-US" sz="1200" dirty="0" smtClean="0">
                <a:solidFill>
                  <a:schemeClr val="tx1"/>
                </a:solidFill>
              </a:rPr>
              <a:t>.</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¶124 The ramifications will affect how all </a:t>
            </a:r>
            <a:r>
              <a:rPr lang="en-US" sz="1200" dirty="0" err="1">
                <a:solidFill>
                  <a:schemeClr val="tx1"/>
                </a:solidFill>
              </a:rPr>
              <a:t>condemnors</a:t>
            </a:r>
            <a:r>
              <a:rPr lang="en-US" sz="1200" dirty="0">
                <a:solidFill>
                  <a:schemeClr val="tx1"/>
                </a:solidFill>
              </a:rPr>
              <a:t> throughout the state proceed with the taking of </a:t>
            </a:r>
            <a:r>
              <a:rPr lang="en-US" sz="1200" dirty="0" smtClean="0">
                <a:solidFill>
                  <a:schemeClr val="tx1"/>
                </a:solidFill>
              </a:rPr>
              <a:t>	property </a:t>
            </a:r>
            <a:r>
              <a:rPr lang="en-US" sz="1200" dirty="0">
                <a:solidFill>
                  <a:schemeClr val="tx1"/>
                </a:solidFill>
              </a:rPr>
              <a:t>for projects, large and </a:t>
            </a:r>
            <a:r>
              <a:rPr lang="en-US" sz="1200" dirty="0" smtClean="0">
                <a:solidFill>
                  <a:schemeClr val="tx1"/>
                </a:solidFill>
              </a:rPr>
              <a:t>small.  Footnote 1</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a:solidFill>
                  <a:schemeClr val="tx1"/>
                </a:solidFill>
              </a:rPr>
              <a:t>	¶125 Because the majority rewrites and broadens the statutory definition of an uneconomic remnant, </a:t>
            </a:r>
            <a:r>
              <a:rPr lang="en-US" sz="1200" dirty="0" smtClean="0">
                <a:solidFill>
                  <a:schemeClr val="tx1"/>
                </a:solidFill>
              </a:rPr>
              <a:t>	</a:t>
            </a:r>
            <a:r>
              <a:rPr lang="en-US" sz="1200" dirty="0" err="1" smtClean="0">
                <a:solidFill>
                  <a:schemeClr val="tx1"/>
                </a:solidFill>
              </a:rPr>
              <a:t>condemnors</a:t>
            </a:r>
            <a:r>
              <a:rPr lang="en-US" sz="1200" dirty="0" smtClean="0">
                <a:solidFill>
                  <a:schemeClr val="tx1"/>
                </a:solidFill>
              </a:rPr>
              <a:t> </a:t>
            </a:r>
            <a:r>
              <a:rPr lang="en-US" sz="1200" dirty="0">
                <a:solidFill>
                  <a:schemeClr val="tx1"/>
                </a:solidFill>
              </a:rPr>
              <a:t>may now be required to take an increased amount of property that they do not want or need </a:t>
            </a:r>
            <a:r>
              <a:rPr lang="en-US" sz="1200" dirty="0" smtClean="0">
                <a:solidFill>
                  <a:schemeClr val="tx1"/>
                </a:solidFill>
              </a:rPr>
              <a:t>	for </a:t>
            </a:r>
            <a:r>
              <a:rPr lang="en-US" sz="1200" dirty="0">
                <a:solidFill>
                  <a:schemeClr val="tx1"/>
                </a:solidFill>
              </a:rPr>
              <a:t>their projects.  Increased costs to ratepayers and taxpayers will accompany these unnecessary takings </a:t>
            </a:r>
            <a:r>
              <a:rPr lang="en-US" sz="1200" dirty="0" smtClean="0">
                <a:solidFill>
                  <a:schemeClr val="tx1"/>
                </a:solidFill>
              </a:rPr>
              <a:t>	because </a:t>
            </a:r>
            <a:r>
              <a:rPr lang="en-US" sz="1200" dirty="0">
                <a:solidFill>
                  <a:schemeClr val="tx1"/>
                </a:solidFill>
              </a:rPr>
              <a:t>now </a:t>
            </a:r>
            <a:r>
              <a:rPr lang="en-US" sz="1200" dirty="0" err="1">
                <a:solidFill>
                  <a:schemeClr val="tx1"/>
                </a:solidFill>
              </a:rPr>
              <a:t>condemnors</a:t>
            </a:r>
            <a:r>
              <a:rPr lang="en-US" sz="1200" dirty="0">
                <a:solidFill>
                  <a:schemeClr val="tx1"/>
                </a:solidFill>
              </a:rPr>
              <a:t> can be required to pay for the entire property, together with relocation benefits, </a:t>
            </a:r>
            <a:r>
              <a:rPr lang="en-US" sz="1200" dirty="0" smtClean="0">
                <a:solidFill>
                  <a:schemeClr val="tx1"/>
                </a:solidFill>
              </a:rPr>
              <a:t>	rather </a:t>
            </a:r>
            <a:r>
              <a:rPr lang="en-US" sz="1200" dirty="0">
                <a:solidFill>
                  <a:schemeClr val="tx1"/>
                </a:solidFill>
              </a:rPr>
              <a:t>than paying for the taking of only an easement</a:t>
            </a:r>
            <a:r>
              <a:rPr lang="en-US" sz="1200" dirty="0" smtClean="0">
                <a:solidFill>
                  <a:schemeClr val="tx1"/>
                </a:solidFill>
              </a:rPr>
              <a:t>.”</a:t>
            </a:r>
            <a:endParaRPr lang="en-US" sz="1200" dirty="0">
              <a:solidFill>
                <a:schemeClr val="tx1"/>
              </a:solidFill>
            </a:endParaRP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37</a:t>
            </a:fld>
            <a:endParaRPr lang="en-US"/>
          </a:p>
        </p:txBody>
      </p:sp>
    </p:spTree>
    <p:extLst>
      <p:ext uri="{BB962C8B-B14F-4D97-AF65-F5344CB8AC3E}">
        <p14:creationId xmlns:p14="http://schemas.microsoft.com/office/powerpoint/2010/main" val="309837833"/>
      </p:ext>
    </p:extLst>
  </p:cSld>
  <p:clrMapOvr>
    <a:masterClrMapping/>
  </p:clrMapOvr>
  <p:transition spd="slow"/>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4953000"/>
          </a:xfrm>
        </p:spPr>
        <p:txBody>
          <a:bodyPr/>
          <a:lstStyle/>
          <a:p>
            <a:pPr algn="l"/>
            <a:r>
              <a:rPr lang="en-US" sz="1200" dirty="0" smtClean="0"/>
              <a:t>	</a:t>
            </a:r>
            <a:r>
              <a:rPr lang="en-US" sz="1200" dirty="0" smtClean="0">
                <a:solidFill>
                  <a:schemeClr val="tx1"/>
                </a:solidFill>
              </a:rPr>
              <a:t>In this Wisconsin Court of Appeals Decision, it was held that </a:t>
            </a:r>
            <a:r>
              <a:rPr lang="en-US" sz="1200" dirty="0" err="1" smtClean="0">
                <a:solidFill>
                  <a:schemeClr val="tx1"/>
                </a:solidFill>
              </a:rPr>
              <a:t>condemnee</a:t>
            </a:r>
            <a:r>
              <a:rPr lang="en-US" sz="1200" dirty="0" smtClean="0">
                <a:solidFill>
                  <a:schemeClr val="tx1"/>
                </a:solidFill>
              </a:rPr>
              <a:t> was entitled to an award of post-judgment interest despite </a:t>
            </a:r>
            <a:r>
              <a:rPr lang="en-US" sz="1200" dirty="0" err="1" smtClean="0">
                <a:solidFill>
                  <a:schemeClr val="tx1"/>
                </a:solidFill>
              </a:rPr>
              <a:t>condemnor’s</a:t>
            </a:r>
            <a:r>
              <a:rPr lang="en-US" sz="1200" dirty="0" smtClean="0">
                <a:solidFill>
                  <a:schemeClr val="tx1"/>
                </a:solidFill>
              </a:rPr>
              <a:t> appeal.</a:t>
            </a:r>
            <a:br>
              <a:rPr lang="en-US" sz="1200" dirty="0" smtClean="0">
                <a:solidFill>
                  <a:schemeClr val="tx1"/>
                </a:solidFill>
              </a:rPr>
            </a:br>
            <a:r>
              <a:rPr lang="en-US" sz="1200" dirty="0" smtClean="0"/>
              <a:t/>
            </a:r>
            <a:br>
              <a:rPr lang="en-US" sz="1200" dirty="0" smtClean="0"/>
            </a:br>
            <a:r>
              <a:rPr lang="en-US" sz="1200" dirty="0"/>
              <a:t>	</a:t>
            </a:r>
            <a:r>
              <a:rPr lang="en-US" sz="1200" dirty="0" smtClean="0">
                <a:solidFill>
                  <a:schemeClr val="tx1"/>
                </a:solidFill>
              </a:rPr>
              <a:t>h.  </a:t>
            </a:r>
            <a:r>
              <a:rPr lang="en-US" sz="1200" u="sng" dirty="0" err="1" smtClean="0">
                <a:solidFill>
                  <a:schemeClr val="tx1"/>
                </a:solidFill>
              </a:rPr>
              <a:t>Geise</a:t>
            </a:r>
            <a:r>
              <a:rPr lang="en-US" sz="1200" u="sng" dirty="0" smtClean="0">
                <a:solidFill>
                  <a:schemeClr val="tx1"/>
                </a:solidFill>
              </a:rPr>
              <a:t> v. American Transmission Company LLC</a:t>
            </a:r>
            <a:r>
              <a:rPr lang="en-US" sz="1200" dirty="0" smtClean="0">
                <a:solidFill>
                  <a:schemeClr val="tx1"/>
                </a:solidFill>
              </a:rPr>
              <a:t>, </a:t>
            </a:r>
            <a:r>
              <a:rPr lang="en-US" sz="1200" dirty="0">
                <a:solidFill>
                  <a:schemeClr val="tx1"/>
                </a:solidFill>
              </a:rPr>
              <a:t>2014 Wis. App. </a:t>
            </a:r>
            <a:r>
              <a:rPr lang="en-US" sz="1200" dirty="0" smtClean="0">
                <a:solidFill>
                  <a:schemeClr val="tx1"/>
                </a:solidFill>
              </a:rPr>
              <a:t>72</a:t>
            </a:r>
            <a:r>
              <a:rPr lang="en-US" sz="1200" dirty="0">
                <a:solidFill>
                  <a:schemeClr val="tx1"/>
                </a:solidFill>
              </a:rPr>
              <a:t>, </a:t>
            </a:r>
            <a:r>
              <a:rPr lang="en-US" sz="1200" dirty="0" smtClean="0">
                <a:solidFill>
                  <a:schemeClr val="tx1"/>
                </a:solidFill>
              </a:rPr>
              <a:t>¶¶29-36, 355 Wis.2d 454, 853 N.W.2d 	564</a:t>
            </a:r>
            <a:br>
              <a:rPr lang="en-US" sz="1200" dirty="0" smtClean="0">
                <a:solidFill>
                  <a:schemeClr val="tx1"/>
                </a:solidFill>
              </a:rPr>
            </a:br>
            <a:r>
              <a:rPr lang="en-US" sz="1200" dirty="0" smtClean="0">
                <a:solidFill>
                  <a:schemeClr val="tx1"/>
                </a:solidFill>
              </a:rPr>
              <a:t>	</a:t>
            </a:r>
            <a:br>
              <a:rPr lang="en-US" sz="1200" dirty="0" smtClean="0">
                <a:solidFill>
                  <a:schemeClr val="tx1"/>
                </a:solidFill>
              </a:rPr>
            </a:br>
            <a:r>
              <a:rPr lang="en-US" sz="1200" dirty="0">
                <a:solidFill>
                  <a:schemeClr val="tx1"/>
                </a:solidFill>
              </a:rPr>
              <a:t>	</a:t>
            </a:r>
            <a:r>
              <a:rPr lang="en-US" sz="1200" dirty="0" smtClean="0">
                <a:solidFill>
                  <a:schemeClr val="tx1"/>
                </a:solidFill>
              </a:rPr>
              <a:t>“¶29 On cross-appeal, the parties dispute whether the circuit court erred in denying post-judgment interest 	to </a:t>
            </a:r>
            <a:r>
              <a:rPr lang="en-US" sz="1200" dirty="0" err="1" smtClean="0">
                <a:solidFill>
                  <a:schemeClr val="tx1"/>
                </a:solidFill>
              </a:rPr>
              <a:t>Geise</a:t>
            </a:r>
            <a:r>
              <a:rPr lang="en-US" sz="1200" dirty="0" smtClean="0">
                <a:solidFill>
                  <a:schemeClr val="tx1"/>
                </a:solidFill>
              </a:rPr>
              <a:t> under Wis. Stat. </a:t>
            </a:r>
            <a:r>
              <a:rPr lang="en-US" sz="1200" dirty="0">
                <a:solidFill>
                  <a:schemeClr val="tx1"/>
                </a:solidFill>
              </a:rPr>
              <a:t>§ </a:t>
            </a:r>
            <a:r>
              <a:rPr lang="en-US" sz="1200" dirty="0" smtClean="0">
                <a:solidFill>
                  <a:schemeClr val="tx1"/>
                </a:solidFill>
              </a:rPr>
              <a:t>32.06(10)(d).  The circuit court determined that, under </a:t>
            </a:r>
            <a:r>
              <a:rPr lang="en-US" sz="1200" dirty="0">
                <a:solidFill>
                  <a:schemeClr val="tx1"/>
                </a:solidFill>
              </a:rPr>
              <a:t>§ </a:t>
            </a:r>
            <a:r>
              <a:rPr lang="en-US" sz="1200" dirty="0" smtClean="0">
                <a:solidFill>
                  <a:schemeClr val="tx1"/>
                </a:solidFill>
              </a:rPr>
              <a:t>32.06(10)(d), “interest 	has and does not accrue on the judgment amount (total awarded by jury plus costs of litigation) as a result 	of ATC’s appeal, which has been filed.”  This is an issue of first impression.”</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“The provision at issue here, </a:t>
            </a:r>
            <a:r>
              <a:rPr lang="en-US" sz="1200" dirty="0">
                <a:solidFill>
                  <a:schemeClr val="tx1"/>
                </a:solidFill>
              </a:rPr>
              <a:t>§ </a:t>
            </a:r>
            <a:r>
              <a:rPr lang="en-US" sz="1200" dirty="0" smtClean="0">
                <a:solidFill>
                  <a:schemeClr val="tx1"/>
                </a:solidFill>
              </a:rPr>
              <a:t>32.06(10)(d), regarding post-judgment interest, provides in full:</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All judgments required to be paid shall be paid within 60 days after entry of judgment unless 		within this period appeal is taken to the court of appeals or unless </a:t>
            </a:r>
            <a:r>
              <a:rPr lang="en-US" sz="1200" dirty="0" err="1" smtClean="0">
                <a:solidFill>
                  <a:schemeClr val="tx1"/>
                </a:solidFill>
              </a:rPr>
              <a:t>condemnor</a:t>
            </a:r>
            <a:r>
              <a:rPr lang="en-US" sz="1200" dirty="0" smtClean="0">
                <a:solidFill>
                  <a:schemeClr val="tx1"/>
                </a:solidFill>
              </a:rPr>
              <a:t> has petitioned 		for and been granted an order abandoning the condemnation proceeding.  Otherwise such 			judgment shall bear interest from the 	date of entry of judgment at the rate of 10% per year 		until payment.”</a:t>
            </a:r>
            <a:br>
              <a:rPr lang="en-US" sz="1200" dirty="0" smtClean="0">
                <a:solidFill>
                  <a:schemeClr val="tx1"/>
                </a:solidFill>
              </a:rPr>
            </a:br>
            <a:r>
              <a:rPr lang="en-US" sz="1200" dirty="0">
                <a:solidFill>
                  <a:schemeClr val="tx1"/>
                </a:solidFill>
              </a:rPr>
              <a:t>	</a:t>
            </a:r>
            <a:r>
              <a:rPr lang="en-US" sz="1200" dirty="0" smtClean="0">
                <a:solidFill>
                  <a:schemeClr val="tx1"/>
                </a:solidFill>
              </a:rPr>
              <a:t/>
            </a:r>
            <a:br>
              <a:rPr lang="en-US" sz="1200" dirty="0" smtClean="0">
                <a:solidFill>
                  <a:schemeClr val="tx1"/>
                </a:solidFill>
              </a:rPr>
            </a:br>
            <a:r>
              <a:rPr lang="en-US" sz="1200" dirty="0" smtClean="0">
                <a:solidFill>
                  <a:schemeClr val="tx1"/>
                </a:solidFill>
              </a:rPr>
              <a:t>	</a:t>
            </a:r>
            <a:r>
              <a:rPr lang="en-US" sz="1200" dirty="0">
                <a:solidFill>
                  <a:schemeClr val="tx1"/>
                </a:solidFill>
              </a:rPr>
              <a:t>	</a:t>
            </a:r>
            <a:br>
              <a:rPr lang="en-US" sz="1200" dirty="0">
                <a:solidFill>
                  <a:schemeClr val="tx1"/>
                </a:solidFill>
              </a:rPr>
            </a:br>
            <a:endParaRPr lang="en-US" sz="1200" dirty="0"/>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38</a:t>
            </a:fld>
            <a:endParaRPr lang="en-US"/>
          </a:p>
        </p:txBody>
      </p:sp>
    </p:spTree>
    <p:extLst>
      <p:ext uri="{BB962C8B-B14F-4D97-AF65-F5344CB8AC3E}">
        <p14:creationId xmlns:p14="http://schemas.microsoft.com/office/powerpoint/2010/main" val="313618665"/>
      </p:ext>
    </p:extLst>
  </p:cSld>
  <p:clrMapOvr>
    <a:masterClrMapping/>
  </p:clrMapOvr>
  <p:transition spd="slow"/>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5029200"/>
          </a:xfrm>
        </p:spPr>
        <p:txBody>
          <a:bodyPr/>
          <a:lstStyle/>
          <a:p>
            <a:pPr algn="l"/>
            <a:r>
              <a:rPr lang="en-US" sz="1200" dirty="0" smtClean="0">
                <a:solidFill>
                  <a:schemeClr val="tx1"/>
                </a:solidFill>
              </a:rPr>
              <a:t>	“¶</a:t>
            </a:r>
            <a:r>
              <a:rPr lang="en-US" sz="1200" dirty="0">
                <a:solidFill>
                  <a:schemeClr val="tx1"/>
                </a:solidFill>
              </a:rPr>
              <a:t>34 We conclude that the only reasonable way to read Wis. Stat. § 32.06(10)(d) is that: (1) a party </a:t>
            </a:r>
            <a:r>
              <a:rPr lang="en-US" sz="1200" dirty="0" smtClean="0">
                <a:solidFill>
                  <a:schemeClr val="tx1"/>
                </a:solidFill>
              </a:rPr>
              <a:t>	required to </a:t>
            </a:r>
            <a:r>
              <a:rPr lang="en-US" sz="1200" dirty="0">
                <a:solidFill>
                  <a:schemeClr val="tx1"/>
                </a:solidFill>
              </a:rPr>
              <a:t>pay a judgment must pay the judgment within sixty days after entry of judgment; (2) a party </a:t>
            </a:r>
            <a:r>
              <a:rPr lang="en-US" sz="1200" dirty="0" smtClean="0">
                <a:solidFill>
                  <a:schemeClr val="tx1"/>
                </a:solidFill>
              </a:rPr>
              <a:t>	need </a:t>
            </a:r>
            <a:r>
              <a:rPr lang="en-US" sz="1200" dirty="0">
                <a:solidFill>
                  <a:schemeClr val="tx1"/>
                </a:solidFill>
              </a:rPr>
              <a:t>not </a:t>
            </a:r>
            <a:r>
              <a:rPr lang="en-US" sz="1200" dirty="0" smtClean="0">
                <a:solidFill>
                  <a:schemeClr val="tx1"/>
                </a:solidFill>
              </a:rPr>
              <a:t>pay </a:t>
            </a:r>
            <a:r>
              <a:rPr lang="en-US" sz="1200" dirty="0">
                <a:solidFill>
                  <a:schemeClr val="tx1"/>
                </a:solidFill>
              </a:rPr>
              <a:t>a judgment within that sixty-day period if the judgment is appealed to this court within that </a:t>
            </a:r>
            <a:r>
              <a:rPr lang="en-US" sz="1200" dirty="0" smtClean="0">
                <a:solidFill>
                  <a:schemeClr val="tx1"/>
                </a:solidFill>
              </a:rPr>
              <a:t>	period </a:t>
            </a:r>
            <a:r>
              <a:rPr lang="en-US" sz="1200" dirty="0">
                <a:solidFill>
                  <a:schemeClr val="tx1"/>
                </a:solidFill>
              </a:rPr>
              <a:t>or </a:t>
            </a:r>
            <a:r>
              <a:rPr lang="en-US" sz="1200" dirty="0" smtClean="0">
                <a:solidFill>
                  <a:schemeClr val="tx1"/>
                </a:solidFill>
              </a:rPr>
              <a:t>a </a:t>
            </a:r>
            <a:r>
              <a:rPr lang="en-US" sz="1200" dirty="0" err="1">
                <a:solidFill>
                  <a:schemeClr val="tx1"/>
                </a:solidFill>
              </a:rPr>
              <a:t>condemnor</a:t>
            </a:r>
            <a:r>
              <a:rPr lang="en-US" sz="1200" dirty="0">
                <a:solidFill>
                  <a:schemeClr val="tx1"/>
                </a:solidFill>
              </a:rPr>
              <a:t> petitions for and obtains an order to abandon the condemnation proceeding; and (3) </a:t>
            </a:r>
            <a:r>
              <a:rPr lang="en-US" sz="1200" dirty="0" smtClean="0">
                <a:solidFill>
                  <a:schemeClr val="tx1"/>
                </a:solidFill>
              </a:rPr>
              <a:t>	if </a:t>
            </a:r>
            <a:r>
              <a:rPr lang="en-US" sz="1200" dirty="0">
                <a:solidFill>
                  <a:schemeClr val="tx1"/>
                </a:solidFill>
              </a:rPr>
              <a:t>a </a:t>
            </a:r>
            <a:r>
              <a:rPr lang="en-US" sz="1200" dirty="0" smtClean="0">
                <a:solidFill>
                  <a:schemeClr val="tx1"/>
                </a:solidFill>
              </a:rPr>
              <a:t>judgment </a:t>
            </a:r>
            <a:r>
              <a:rPr lang="en-US" sz="1200" dirty="0">
                <a:solidFill>
                  <a:schemeClr val="tx1"/>
                </a:solidFill>
              </a:rPr>
              <a:t>required to be paid is not paid within that period, the judgment bears interest from the date </a:t>
            </a:r>
            <a:r>
              <a:rPr lang="en-US" sz="1200" dirty="0" smtClean="0">
                <a:solidFill>
                  <a:schemeClr val="tx1"/>
                </a:solidFill>
              </a:rPr>
              <a:t>	of entry </a:t>
            </a:r>
            <a:r>
              <a:rPr lang="en-US" sz="1200" dirty="0">
                <a:solidFill>
                  <a:schemeClr val="tx1"/>
                </a:solidFill>
              </a:rPr>
              <a:t>of judgment at a rate of ten percent per year until the judgment is paid in full (if that judgment is </a:t>
            </a:r>
            <a:r>
              <a:rPr lang="en-US" sz="1200" dirty="0" smtClean="0">
                <a:solidFill>
                  <a:schemeClr val="tx1"/>
                </a:solidFill>
              </a:rPr>
              <a:t>	not </a:t>
            </a:r>
            <a:r>
              <a:rPr lang="en-US" sz="1200" dirty="0">
                <a:solidFill>
                  <a:schemeClr val="tx1"/>
                </a:solidFill>
              </a:rPr>
              <a:t>reversed on appeal).  Thus, we read the statute to mean that a judgment that is appealed within sixty </a:t>
            </a:r>
            <a:r>
              <a:rPr lang="en-US" sz="1200" dirty="0" smtClean="0">
                <a:solidFill>
                  <a:schemeClr val="tx1"/>
                </a:solidFill>
              </a:rPr>
              <a:t>	days </a:t>
            </a:r>
            <a:r>
              <a:rPr lang="en-US" sz="1200" dirty="0">
                <a:solidFill>
                  <a:schemeClr val="tx1"/>
                </a:solidFill>
              </a:rPr>
              <a:t>after entry of judgment does not have to be paid within that time period; however, the judgment </a:t>
            </a:r>
            <a:r>
              <a:rPr lang="en-US" sz="1200" dirty="0" smtClean="0">
                <a:solidFill>
                  <a:schemeClr val="tx1"/>
                </a:solidFill>
              </a:rPr>
              <a:t>	nonetheless </a:t>
            </a:r>
            <a:r>
              <a:rPr lang="en-US" sz="1200" dirty="0">
                <a:solidFill>
                  <a:schemeClr val="tx1"/>
                </a:solidFill>
              </a:rPr>
              <a:t>bears interest from the date of entry of judgment if it is not paid within that time period, </a:t>
            </a:r>
            <a:r>
              <a:rPr lang="en-US" sz="1200" dirty="0" smtClean="0">
                <a:solidFill>
                  <a:schemeClr val="tx1"/>
                </a:solidFill>
              </a:rPr>
              <a:t>	assuming </a:t>
            </a:r>
            <a:r>
              <a:rPr lang="en-US" sz="1200" dirty="0">
                <a:solidFill>
                  <a:schemeClr val="tx1"/>
                </a:solidFill>
              </a:rPr>
              <a:t>the judgment, or some portion of it, is upheld on appeal.  The necessary result of this reading is </a:t>
            </a:r>
            <a:r>
              <a:rPr lang="en-US" sz="1200" dirty="0" smtClean="0">
                <a:solidFill>
                  <a:schemeClr val="tx1"/>
                </a:solidFill>
              </a:rPr>
              <a:t>	that </a:t>
            </a:r>
            <a:r>
              <a:rPr lang="en-US" sz="1200" dirty="0">
                <a:solidFill>
                  <a:schemeClr val="tx1"/>
                </a:solidFill>
              </a:rPr>
              <a:t>interest </a:t>
            </a:r>
            <a:r>
              <a:rPr lang="en-US" sz="1200" dirty="0" smtClean="0">
                <a:solidFill>
                  <a:schemeClr val="tx1"/>
                </a:solidFill>
              </a:rPr>
              <a:t>accrues </a:t>
            </a:r>
            <a:r>
              <a:rPr lang="en-US" sz="1200" dirty="0">
                <a:solidFill>
                  <a:schemeClr val="tx1"/>
                </a:solidFill>
              </a:rPr>
              <a:t>during the pendency of an appeal and post-judgment interest must be paid</a:t>
            </a:r>
            <a:r>
              <a:rPr lang="en-US" sz="1200" dirty="0" smtClean="0">
                <a:solidFill>
                  <a:schemeClr val="tx1"/>
                </a:solidFill>
              </a:rPr>
              <a:t>.</a:t>
            </a:r>
            <a:r>
              <a:rPr lang="en-US" sz="1200" dirty="0">
                <a:solidFill>
                  <a:schemeClr val="tx1"/>
                </a:solidFill>
              </a:rPr>
              <a:t/>
            </a:r>
            <a:br>
              <a:rPr lang="en-US" sz="1200" dirty="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¶35 Our construction of Wis. Stat. </a:t>
            </a:r>
            <a:r>
              <a:rPr lang="en-US" sz="1200" dirty="0">
                <a:solidFill>
                  <a:schemeClr val="tx1"/>
                </a:solidFill>
              </a:rPr>
              <a:t>§ 32.06(10)(d) </a:t>
            </a:r>
            <a:r>
              <a:rPr lang="en-US" sz="1200" dirty="0" smtClean="0">
                <a:solidFill>
                  <a:schemeClr val="tx1"/>
                </a:solidFill>
              </a:rPr>
              <a:t>is the only reasonable construction because it avoids an 	absurd result.”</a:t>
            </a:r>
            <a:br>
              <a:rPr lang="en-US" sz="1200" dirty="0" smtClean="0">
                <a:solidFill>
                  <a:schemeClr val="tx1"/>
                </a:solidFill>
              </a:rPr>
            </a:br>
            <a:r>
              <a:rPr lang="en-US" sz="1200" dirty="0">
                <a:solidFill>
                  <a:schemeClr val="tx1"/>
                </a:solidFill>
              </a:rPr>
              <a:t/>
            </a:r>
            <a:br>
              <a:rPr lang="en-US" sz="1200" dirty="0">
                <a:solidFill>
                  <a:schemeClr val="tx1"/>
                </a:solidFill>
              </a:rPr>
            </a:br>
            <a:r>
              <a:rPr lang="en-US" sz="1200" dirty="0" smtClean="0">
                <a:solidFill>
                  <a:schemeClr val="tx1"/>
                </a:solidFill>
              </a:rPr>
              <a:t>	“¶36 Moreover, our construction fulfills the legislative purpose behind the statutory provisions in Wis. Stat. 	</a:t>
            </a:r>
            <a:r>
              <a:rPr lang="en-US" sz="1200" dirty="0" err="1" smtClean="0">
                <a:solidFill>
                  <a:schemeClr val="tx1"/>
                </a:solidFill>
              </a:rPr>
              <a:t>ch.</a:t>
            </a:r>
            <a:r>
              <a:rPr lang="en-US" sz="1200" dirty="0" smtClean="0">
                <a:solidFill>
                  <a:schemeClr val="tx1"/>
                </a:solidFill>
              </a:rPr>
              <a:t> 32, which is to justly compensate owners for the taking of their property by condemnation and thus to 	make them whole.  </a:t>
            </a:r>
            <a:r>
              <a:rPr lang="en-US" sz="1200" i="1" dirty="0" smtClean="0">
                <a:solidFill>
                  <a:schemeClr val="tx1"/>
                </a:solidFill>
              </a:rPr>
              <a:t>See Standard Theatres, Inc. v. State</a:t>
            </a:r>
            <a:r>
              <a:rPr lang="en-US" sz="1200" dirty="0" smtClean="0">
                <a:solidFill>
                  <a:schemeClr val="tx1"/>
                </a:solidFill>
              </a:rPr>
              <a:t>, 118 Wis.2d 730, 744-45, 349 N.W.2d 661 (1984).  	Post-judgment interest in a condemnation proceeding, such as this, is part of the just compensation to 	which a </a:t>
            </a:r>
            <a:r>
              <a:rPr lang="en-US" sz="1200" dirty="0" err="1" smtClean="0">
                <a:solidFill>
                  <a:schemeClr val="tx1"/>
                </a:solidFill>
              </a:rPr>
              <a:t>condemnee</a:t>
            </a:r>
            <a:r>
              <a:rPr lang="en-US" sz="1200" dirty="0" smtClean="0">
                <a:solidFill>
                  <a:schemeClr val="tx1"/>
                </a:solidFill>
              </a:rPr>
              <a:t> is entitled.  </a:t>
            </a:r>
            <a:r>
              <a:rPr lang="en-US" sz="1200" i="1" dirty="0" smtClean="0">
                <a:solidFill>
                  <a:schemeClr val="tx1"/>
                </a:solidFill>
              </a:rPr>
              <a:t>See W.H. Pugh Coal Co. v. State</a:t>
            </a:r>
            <a:r>
              <a:rPr lang="en-US" sz="1200" dirty="0" smtClean="0">
                <a:solidFill>
                  <a:schemeClr val="tx1"/>
                </a:solidFill>
              </a:rPr>
              <a:t>, 157 Wis.2d 620, 633, 460 N.W.2d 787 (Ct. 	App. 1990).  “[J]</a:t>
            </a:r>
            <a:r>
              <a:rPr lang="en-US" sz="1200" dirty="0" err="1" smtClean="0">
                <a:solidFill>
                  <a:schemeClr val="tx1"/>
                </a:solidFill>
              </a:rPr>
              <a:t>ust</a:t>
            </a:r>
            <a:r>
              <a:rPr lang="en-US" sz="1200" dirty="0" smtClean="0">
                <a:solidFill>
                  <a:schemeClr val="tx1"/>
                </a:solidFill>
              </a:rPr>
              <a:t> compensation is for property presently taken and necessarily means the property’s 	present value, presently paid not its present value to be paid at some future time without interest.”  </a:t>
            </a:r>
            <a:r>
              <a:rPr lang="en-US" sz="1200" i="1" dirty="0" smtClean="0">
                <a:solidFill>
                  <a:schemeClr val="tx1"/>
                </a:solidFill>
              </a:rPr>
              <a:t>Id.</a:t>
            </a:r>
            <a:r>
              <a:rPr lang="en-US" sz="1200" dirty="0" smtClean="0">
                <a:solidFill>
                  <a:schemeClr val="tx1"/>
                </a:solidFill>
              </a:rPr>
              <a:t> 	(quoting another source).  Our construction ensures that the </a:t>
            </a:r>
            <a:r>
              <a:rPr lang="en-US" sz="1200" dirty="0" err="1" smtClean="0">
                <a:solidFill>
                  <a:schemeClr val="tx1"/>
                </a:solidFill>
              </a:rPr>
              <a:t>condemnee</a:t>
            </a:r>
            <a:r>
              <a:rPr lang="en-US" sz="1200" dirty="0" smtClean="0">
                <a:solidFill>
                  <a:schemeClr val="tx1"/>
                </a:solidFill>
              </a:rPr>
              <a:t> is awarded just compensation for 	the taking of his or her property and thus comports with the purpose behind </a:t>
            </a:r>
            <a:r>
              <a:rPr lang="en-US" sz="1200" dirty="0" err="1" smtClean="0">
                <a:solidFill>
                  <a:schemeClr val="tx1"/>
                </a:solidFill>
              </a:rPr>
              <a:t>ch.</a:t>
            </a:r>
            <a:r>
              <a:rPr lang="en-US" sz="1200" dirty="0" smtClean="0">
                <a:solidFill>
                  <a:schemeClr val="tx1"/>
                </a:solidFill>
              </a:rPr>
              <a:t> 32.”</a:t>
            </a:r>
            <a:endParaRPr lang="en-US" sz="1200" dirty="0">
              <a:solidFill>
                <a:schemeClr val="tx1"/>
              </a:solidFill>
            </a:endParaRP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39</a:t>
            </a:fld>
            <a:endParaRPr lang="en-US"/>
          </a:p>
        </p:txBody>
      </p:sp>
    </p:spTree>
    <p:extLst>
      <p:ext uri="{BB962C8B-B14F-4D97-AF65-F5344CB8AC3E}">
        <p14:creationId xmlns:p14="http://schemas.microsoft.com/office/powerpoint/2010/main" val="1504544032"/>
      </p:ext>
    </p:extLst>
  </p:cSld>
  <p:clrMapOvr>
    <a:masterClrMapping/>
  </p:clrMapOvr>
  <p:transition spd="slow"/>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09600" y="914400"/>
            <a:ext cx="7772400" cy="4953000"/>
          </a:xfrm>
          <a:ln>
            <a:solidFill>
              <a:schemeClr val="accent1"/>
            </a:solidFill>
          </a:ln>
        </p:spPr>
        <p:txBody>
          <a:bodyPr anchor="t"/>
          <a:lstStyle/>
          <a:p>
            <a:pPr marL="1257300" lvl="1" indent="-514350">
              <a:buFont typeface="+mj-lt"/>
              <a:buAutoNum type="alphaUcPeriod" startAt="2"/>
            </a:pPr>
            <a:endParaRPr lang="en-US" sz="1400" dirty="0" smtClean="0"/>
          </a:p>
          <a:p>
            <a:pPr marL="1257300" lvl="1" indent="-514350">
              <a:buFont typeface="+mj-lt"/>
              <a:buAutoNum type="alphaUcPeriod" startAt="2"/>
            </a:pPr>
            <a:endParaRPr lang="en-US" sz="1400" dirty="0"/>
          </a:p>
          <a:p>
            <a:pPr marL="1257300" lvl="1" indent="-514350">
              <a:buFont typeface="+mj-lt"/>
              <a:buAutoNum type="alphaUcPeriod" startAt="2"/>
            </a:pPr>
            <a:endParaRPr lang="en-US" sz="1400" dirty="0" smtClean="0"/>
          </a:p>
        </p:txBody>
      </p:sp>
      <p:sp>
        <p:nvSpPr>
          <p:cNvPr id="3" name="Title 2"/>
          <p:cNvSpPr>
            <a:spLocks noGrp="1"/>
          </p:cNvSpPr>
          <p:nvPr>
            <p:ph type="ctrTitle"/>
          </p:nvPr>
        </p:nvSpPr>
        <p:spPr>
          <a:xfrm>
            <a:off x="609600" y="838200"/>
            <a:ext cx="7772400" cy="4953000"/>
          </a:xfrm>
        </p:spPr>
        <p:txBody>
          <a:bodyPr/>
          <a:lstStyle/>
          <a:p>
            <a:pPr marL="1257300" lvl="1" indent="-514350" algn="l">
              <a:buFont typeface="+mj-lt"/>
              <a:buAutoNum type="alphaUcPeriod" startAt="2"/>
            </a:pPr>
            <a:r>
              <a:rPr lang="en-US" sz="1400" dirty="0">
                <a:solidFill>
                  <a:schemeClr val="tx2"/>
                </a:solidFill>
              </a:rPr>
              <a:t>A contingency fee in an eminent domain case is perfectly permissible, </a:t>
            </a:r>
            <a:r>
              <a:rPr lang="en-US" sz="1400" u="sng" dirty="0">
                <a:solidFill>
                  <a:schemeClr val="tx2"/>
                </a:solidFill>
              </a:rPr>
              <a:t>if:</a:t>
            </a:r>
            <a:r>
              <a:rPr lang="en-US" sz="1400" dirty="0">
                <a:solidFill>
                  <a:schemeClr val="tx2"/>
                </a:solidFill>
              </a:rPr>
              <a:t>  </a:t>
            </a:r>
            <a:r>
              <a:rPr lang="en-US" sz="1400" dirty="0" smtClean="0">
                <a:solidFill>
                  <a:schemeClr val="tx2"/>
                </a:solidFill>
              </a:rPr>
              <a:t/>
            </a:r>
            <a:br>
              <a:rPr lang="en-US" sz="1400" dirty="0" smtClean="0">
                <a:solidFill>
                  <a:schemeClr val="tx2"/>
                </a:solidFill>
              </a:rPr>
            </a:br>
            <a:r>
              <a:rPr lang="en-US" sz="1400" dirty="0">
                <a:solidFill>
                  <a:schemeClr val="tx2"/>
                </a:solidFill>
              </a:rPr>
              <a:t/>
            </a:r>
            <a:br>
              <a:rPr lang="en-US" sz="1400" dirty="0">
                <a:solidFill>
                  <a:schemeClr val="tx2"/>
                </a:solidFill>
              </a:rPr>
            </a:br>
            <a:r>
              <a:rPr lang="en-US" sz="1400" dirty="0">
                <a:solidFill>
                  <a:schemeClr val="tx2"/>
                </a:solidFill>
              </a:rPr>
              <a:t/>
            </a:r>
            <a:br>
              <a:rPr lang="en-US" sz="1400" dirty="0">
                <a:solidFill>
                  <a:schemeClr val="tx2"/>
                </a:solidFill>
              </a:rPr>
            </a:br>
            <a:r>
              <a:rPr lang="en-US" sz="1400" dirty="0" smtClean="0">
                <a:solidFill>
                  <a:schemeClr val="tx2"/>
                </a:solidFill>
              </a:rPr>
              <a:t>“There </a:t>
            </a:r>
            <a:r>
              <a:rPr lang="en-US" sz="1400" dirty="0">
                <a:solidFill>
                  <a:schemeClr val="tx2"/>
                </a:solidFill>
              </a:rPr>
              <a:t>is nothing inherently improper about a contingency fee arrangement in an eminent domain case.  </a:t>
            </a:r>
            <a:r>
              <a:rPr lang="en-US" sz="1400" i="1" dirty="0" err="1">
                <a:solidFill>
                  <a:schemeClr val="tx2"/>
                </a:solidFill>
              </a:rPr>
              <a:t>Hutterli</a:t>
            </a:r>
            <a:r>
              <a:rPr lang="en-US" sz="1400" i="1" dirty="0">
                <a:solidFill>
                  <a:schemeClr val="tx2"/>
                </a:solidFill>
              </a:rPr>
              <a:t> v. State Conservation Comm.,</a:t>
            </a:r>
            <a:r>
              <a:rPr lang="en-US" sz="1400" dirty="0">
                <a:solidFill>
                  <a:schemeClr val="tx2"/>
                </a:solidFill>
              </a:rPr>
              <a:t>34 Wis.2d 252, 258, 148 N.W.2d 849 (1967). However, a court in an eminent domain case should use a contingency fee agreement as a guide only and must consider all the circumstances of the case to determine whether the contingency fee </a:t>
            </a:r>
            <a:r>
              <a:rPr lang="en-US" sz="1400" dirty="0" smtClean="0">
                <a:solidFill>
                  <a:schemeClr val="tx2"/>
                </a:solidFill>
              </a:rPr>
              <a:t>amount is </a:t>
            </a:r>
            <a:r>
              <a:rPr lang="en-US" sz="1400" dirty="0">
                <a:solidFill>
                  <a:schemeClr val="tx2"/>
                </a:solidFill>
              </a:rPr>
              <a:t>a just and reasonable figure.  </a:t>
            </a:r>
            <a:r>
              <a:rPr lang="en-US" sz="1400" i="1" dirty="0">
                <a:solidFill>
                  <a:schemeClr val="tx2"/>
                </a:solidFill>
              </a:rPr>
              <a:t>Id. At 259, 148 N.W.2d 849.  See also </a:t>
            </a:r>
            <a:r>
              <a:rPr lang="en-US" sz="1400" i="1" dirty="0" err="1">
                <a:solidFill>
                  <a:schemeClr val="tx2"/>
                </a:solidFill>
              </a:rPr>
              <a:t>Milw</a:t>
            </a:r>
            <a:r>
              <a:rPr lang="en-US" sz="1400" i="1" dirty="0">
                <a:solidFill>
                  <a:schemeClr val="tx2"/>
                </a:solidFill>
              </a:rPr>
              <a:t>. Rescue Mission, </a:t>
            </a:r>
            <a:r>
              <a:rPr lang="en-US" sz="1400" dirty="0">
                <a:solidFill>
                  <a:schemeClr val="tx2"/>
                </a:solidFill>
              </a:rPr>
              <a:t>161 </a:t>
            </a:r>
            <a:r>
              <a:rPr lang="en-US" sz="1400" dirty="0" smtClean="0">
                <a:solidFill>
                  <a:schemeClr val="tx2"/>
                </a:solidFill>
              </a:rPr>
              <a:t>Wis.2d </a:t>
            </a:r>
            <a:r>
              <a:rPr lang="en-US" sz="1400" dirty="0">
                <a:solidFill>
                  <a:schemeClr val="tx2"/>
                </a:solidFill>
              </a:rPr>
              <a:t>at 496-97, 468 N.W.2d 663; </a:t>
            </a:r>
            <a:r>
              <a:rPr lang="en-US" sz="1400" i="1" dirty="0">
                <a:solidFill>
                  <a:schemeClr val="tx2"/>
                </a:solidFill>
              </a:rPr>
              <a:t>Standard Theatres</a:t>
            </a:r>
            <a:r>
              <a:rPr lang="en-US" sz="1400" dirty="0">
                <a:solidFill>
                  <a:schemeClr val="tx2"/>
                </a:solidFill>
              </a:rPr>
              <a:t>, 118 </a:t>
            </a:r>
            <a:r>
              <a:rPr lang="en-US" sz="1400" dirty="0" smtClean="0">
                <a:solidFill>
                  <a:schemeClr val="tx2"/>
                </a:solidFill>
              </a:rPr>
              <a:t>Wis.2d </a:t>
            </a:r>
            <a:r>
              <a:rPr lang="en-US" sz="1400" dirty="0">
                <a:solidFill>
                  <a:schemeClr val="tx2"/>
                </a:solidFill>
              </a:rPr>
              <a:t>at 742 n. 7, 349 N.W.2d 661.”</a:t>
            </a:r>
            <a:br>
              <a:rPr lang="en-US" sz="1400" dirty="0">
                <a:solidFill>
                  <a:schemeClr val="tx2"/>
                </a:solidFill>
              </a:rPr>
            </a:br>
            <a:r>
              <a:rPr lang="en-US" sz="1400" dirty="0" smtClean="0">
                <a:solidFill>
                  <a:schemeClr val="tx2"/>
                </a:solidFill>
              </a:rPr>
              <a:t/>
            </a:r>
            <a:br>
              <a:rPr lang="en-US" sz="1400" dirty="0" smtClean="0">
                <a:solidFill>
                  <a:schemeClr val="tx2"/>
                </a:solidFill>
              </a:rPr>
            </a:br>
            <a:r>
              <a:rPr lang="en-US" sz="1400" i="1" dirty="0" smtClean="0">
                <a:solidFill>
                  <a:schemeClr val="tx2"/>
                </a:solidFill>
              </a:rPr>
              <a:t>Id</a:t>
            </a:r>
            <a:r>
              <a:rPr lang="en-US" sz="1400" i="1" dirty="0">
                <a:solidFill>
                  <a:schemeClr val="tx2"/>
                </a:solidFill>
              </a:rPr>
              <a:t>. </a:t>
            </a:r>
            <a:r>
              <a:rPr lang="en-US" sz="1400" i="1" dirty="0" smtClean="0">
                <a:solidFill>
                  <a:schemeClr val="tx2"/>
                </a:solidFill>
              </a:rPr>
              <a:t>At 204</a:t>
            </a:r>
            <a:r>
              <a:rPr lang="en-US" sz="1400" dirty="0" smtClean="0">
                <a:solidFill>
                  <a:schemeClr val="tx2"/>
                </a:solidFill>
              </a:rPr>
              <a:t>, </a:t>
            </a:r>
            <a:r>
              <a:rPr lang="en-US" sz="1400" dirty="0">
                <a:solidFill>
                  <a:schemeClr val="tx2"/>
                </a:solidFill>
              </a:rPr>
              <a:t>496 N.W.2d </a:t>
            </a:r>
            <a:r>
              <a:rPr lang="en-US" sz="1400" dirty="0" smtClean="0">
                <a:solidFill>
                  <a:schemeClr val="tx2"/>
                </a:solidFill>
              </a:rPr>
              <a:t>at 62</a:t>
            </a:r>
            <a:r>
              <a:rPr lang="en-US" sz="1400" dirty="0">
                <a:solidFill>
                  <a:schemeClr val="tx2"/>
                </a:solidFill>
              </a:rPr>
              <a:t/>
            </a:r>
            <a:br>
              <a:rPr lang="en-US" sz="1400" dirty="0">
                <a:solidFill>
                  <a:schemeClr val="tx2"/>
                </a:solidFill>
              </a:rPr>
            </a:br>
            <a:endParaRPr lang="en-US" dirty="0">
              <a:solidFill>
                <a:schemeClr val="tx2"/>
              </a:solidFill>
            </a:endParaRPr>
          </a:p>
        </p:txBody>
      </p:sp>
    </p:spTree>
    <p:extLst>
      <p:ext uri="{BB962C8B-B14F-4D97-AF65-F5344CB8AC3E}">
        <p14:creationId xmlns:p14="http://schemas.microsoft.com/office/powerpoint/2010/main" val="838449643"/>
      </p:ext>
    </p:extLst>
  </p:cSld>
  <p:clrMapOvr>
    <a:masterClrMapping/>
  </p:clrMapOvr>
  <p:transition spd="slow"/>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5105400"/>
          </a:xfrm>
        </p:spPr>
        <p:txBody>
          <a:bodyPr/>
          <a:lstStyle/>
          <a:p>
            <a:r>
              <a:rPr lang="en-US" dirty="0" smtClean="0"/>
              <a:t>THANK YOU</a:t>
            </a:r>
            <a:br>
              <a:rPr lang="en-US" dirty="0" smtClean="0"/>
            </a:br>
            <a:r>
              <a:rPr lang="en-US" dirty="0"/>
              <a:t/>
            </a:r>
            <a:br>
              <a:rPr lang="en-US" dirty="0"/>
            </a:br>
            <a:r>
              <a:rPr lang="en-US" sz="2800" dirty="0" smtClean="0">
                <a:solidFill>
                  <a:schemeClr val="tx1"/>
                </a:solidFill>
              </a:rPr>
              <a:t>Thomas S. Hornig</a:t>
            </a:r>
            <a:br>
              <a:rPr lang="en-US" sz="2800" dirty="0" smtClean="0">
                <a:solidFill>
                  <a:schemeClr val="tx1"/>
                </a:solidFill>
              </a:rPr>
            </a:br>
            <a:r>
              <a:rPr lang="en-US" sz="2800" dirty="0" smtClean="0">
                <a:solidFill>
                  <a:schemeClr val="tx1"/>
                </a:solidFill>
              </a:rPr>
              <a:t>von </a:t>
            </a:r>
            <a:r>
              <a:rPr lang="en-US" sz="2800" dirty="0" err="1" smtClean="0">
                <a:solidFill>
                  <a:schemeClr val="tx1"/>
                </a:solidFill>
              </a:rPr>
              <a:t>Briesen</a:t>
            </a:r>
            <a:r>
              <a:rPr lang="en-US" sz="2800" dirty="0" smtClean="0">
                <a:solidFill>
                  <a:schemeClr val="tx1"/>
                </a:solidFill>
              </a:rPr>
              <a:t> &amp; Roper, </a:t>
            </a:r>
            <a:r>
              <a:rPr lang="en-US" sz="2800" dirty="0" err="1" smtClean="0">
                <a:solidFill>
                  <a:schemeClr val="tx1"/>
                </a:solidFill>
              </a:rPr>
              <a:t>s.c.</a:t>
            </a:r>
            <a:r>
              <a:rPr lang="en-US" sz="2800" dirty="0" smtClean="0">
                <a:solidFill>
                  <a:schemeClr val="tx1"/>
                </a:solidFill>
              </a:rPr>
              <a:t/>
            </a:r>
            <a:br>
              <a:rPr lang="en-US" sz="2800" dirty="0" smtClean="0">
                <a:solidFill>
                  <a:schemeClr val="tx1"/>
                </a:solidFill>
              </a:rPr>
            </a:br>
            <a:r>
              <a:rPr lang="en-US" sz="2800" dirty="0" smtClean="0">
                <a:solidFill>
                  <a:schemeClr val="tx1"/>
                </a:solidFill>
              </a:rPr>
              <a:t>3 S. Pinckney Street, Suite 1000</a:t>
            </a:r>
            <a:br>
              <a:rPr lang="en-US" sz="2800" dirty="0" smtClean="0">
                <a:solidFill>
                  <a:schemeClr val="tx1"/>
                </a:solidFill>
              </a:rPr>
            </a:br>
            <a:r>
              <a:rPr lang="en-US" sz="2800" dirty="0" smtClean="0">
                <a:solidFill>
                  <a:schemeClr val="tx1"/>
                </a:solidFill>
              </a:rPr>
              <a:t>Madison, WI  53703</a:t>
            </a:r>
            <a:br>
              <a:rPr lang="en-US" sz="2800" dirty="0" smtClean="0">
                <a:solidFill>
                  <a:schemeClr val="tx1"/>
                </a:solidFill>
              </a:rPr>
            </a:br>
            <a:endParaRPr lang="en-US" dirty="0"/>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40</a:t>
            </a:fld>
            <a:endParaRPr lang="en-US"/>
          </a:p>
        </p:txBody>
      </p:sp>
    </p:spTree>
    <p:extLst>
      <p:ext uri="{BB962C8B-B14F-4D97-AF65-F5344CB8AC3E}">
        <p14:creationId xmlns:p14="http://schemas.microsoft.com/office/powerpoint/2010/main" val="659420644"/>
      </p:ext>
    </p:extLst>
  </p:cSld>
  <p:clrMapOvr>
    <a:masterClrMapping/>
  </p:clrMapOvr>
  <p:transition spd="slow"/>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1443840"/>
            <a:ext cx="8686800" cy="4499759"/>
          </a:xfrm>
        </p:spPr>
        <p:txBody>
          <a:bodyPr/>
          <a:lstStyle/>
          <a:p>
            <a:pPr marL="1714500" lvl="2" indent="-514350" algn="l">
              <a:buFont typeface="+mj-lt"/>
              <a:buAutoNum type="alphaUcPeriod" startAt="3"/>
            </a:pPr>
            <a:r>
              <a:rPr lang="en-US" sz="1400" dirty="0" smtClean="0">
                <a:solidFill>
                  <a:schemeClr val="tx2"/>
                </a:solidFill>
              </a:rPr>
              <a:t>CAUTION</a:t>
            </a:r>
            <a:r>
              <a:rPr lang="en-US" sz="1400" dirty="0">
                <a:solidFill>
                  <a:schemeClr val="tx2"/>
                </a:solidFill>
              </a:rPr>
              <a:t>! – In settlement context, beware of </a:t>
            </a:r>
            <a:r>
              <a:rPr lang="en-US" sz="1400" u="sng" dirty="0">
                <a:solidFill>
                  <a:schemeClr val="tx2"/>
                </a:solidFill>
              </a:rPr>
              <a:t>Schmitz</a:t>
            </a:r>
            <a:r>
              <a:rPr lang="en-US" sz="1400" dirty="0">
                <a:solidFill>
                  <a:schemeClr val="tx2"/>
                </a:solidFill>
              </a:rPr>
              <a:t>:</a:t>
            </a:r>
            <a:br>
              <a:rPr lang="en-US" sz="1400" dirty="0">
                <a:solidFill>
                  <a:schemeClr val="tx2"/>
                </a:solidFill>
              </a:rPr>
            </a:br>
            <a:r>
              <a:rPr lang="en-US" sz="1400" dirty="0">
                <a:solidFill>
                  <a:schemeClr val="tx2"/>
                </a:solidFill>
              </a:rPr>
              <a:t/>
            </a:r>
            <a:br>
              <a:rPr lang="en-US" sz="1400" dirty="0">
                <a:solidFill>
                  <a:schemeClr val="tx2"/>
                </a:solidFill>
              </a:rPr>
            </a:br>
            <a:r>
              <a:rPr lang="en-US" sz="1400" dirty="0" smtClean="0">
                <a:solidFill>
                  <a:schemeClr val="tx2"/>
                </a:solidFill>
              </a:rPr>
              <a:t>“As </a:t>
            </a:r>
            <a:r>
              <a:rPr lang="en-US" sz="1400" dirty="0">
                <a:solidFill>
                  <a:schemeClr val="tx2"/>
                </a:solidFill>
              </a:rPr>
              <a:t>its primary ruling, the court upheld the parties’ demonstrated intent for a contingency fee arrangement, but at a straight one-third contingency fee.  To isolate the fee and expenses due </a:t>
            </a:r>
            <a:r>
              <a:rPr lang="en-US" sz="1400" dirty="0" err="1">
                <a:solidFill>
                  <a:schemeClr val="tx2"/>
                </a:solidFill>
              </a:rPr>
              <a:t>Biersdorf</a:t>
            </a:r>
            <a:r>
              <a:rPr lang="en-US" sz="1400" dirty="0">
                <a:solidFill>
                  <a:schemeClr val="tx2"/>
                </a:solidFill>
              </a:rPr>
              <a:t> from the unallocated lump sum, the court adopted the calculation (“the Koehler calculation”) presented by Schmitz’s expert, Attorney Charles Koehler.  The court started with the $1.6 million settlement, subtracted $1.2 million (the net </a:t>
            </a:r>
            <a:r>
              <a:rPr lang="en-US" sz="1400" dirty="0" smtClean="0">
                <a:solidFill>
                  <a:schemeClr val="tx2"/>
                </a:solidFill>
              </a:rPr>
              <a:t>recovery </a:t>
            </a:r>
            <a:r>
              <a:rPr lang="en-US" sz="1400" dirty="0">
                <a:solidFill>
                  <a:schemeClr val="tx2"/>
                </a:solidFill>
              </a:rPr>
              <a:t>on a one-third contingency fee), for a gross attorney fee award of $400,000.  The court then added in the $21,091.05 in costs and expenses </a:t>
            </a:r>
            <a:r>
              <a:rPr lang="en-US" sz="1400" dirty="0" err="1">
                <a:solidFill>
                  <a:schemeClr val="tx2"/>
                </a:solidFill>
              </a:rPr>
              <a:t>Biersdorf</a:t>
            </a:r>
            <a:r>
              <a:rPr lang="en-US" sz="1400" dirty="0">
                <a:solidFill>
                  <a:schemeClr val="tx2"/>
                </a:solidFill>
              </a:rPr>
              <a:t> claimed that he had incurred, for a total of $421,091.05.</a:t>
            </a:r>
            <a:br>
              <a:rPr lang="en-US" sz="1400" dirty="0">
                <a:solidFill>
                  <a:schemeClr val="tx2"/>
                </a:solidFill>
              </a:rPr>
            </a:br>
            <a:r>
              <a:rPr lang="en-US" sz="1400" dirty="0">
                <a:solidFill>
                  <a:schemeClr val="tx2"/>
                </a:solidFill>
              </a:rPr>
              <a:t/>
            </a:r>
            <a:br>
              <a:rPr lang="en-US" sz="1400" dirty="0">
                <a:solidFill>
                  <a:schemeClr val="tx2"/>
                </a:solidFill>
              </a:rPr>
            </a:br>
            <a:r>
              <a:rPr lang="en-US" sz="1400" dirty="0" smtClean="0">
                <a:solidFill>
                  <a:schemeClr val="tx2"/>
                </a:solidFill>
              </a:rPr>
              <a:t>For </a:t>
            </a:r>
            <a:r>
              <a:rPr lang="en-US" sz="1400" dirty="0">
                <a:solidFill>
                  <a:schemeClr val="tx2"/>
                </a:solidFill>
              </a:rPr>
              <a:t>its secondary calculation, the court applied the equitable factors set forth in SCR 20:1.5(a), arriving at a reasonable-attorney-fee computation of $350,000.  Again adding the costs and expenses </a:t>
            </a:r>
            <a:r>
              <a:rPr lang="en-US" sz="1400" dirty="0" err="1">
                <a:solidFill>
                  <a:schemeClr val="tx2"/>
                </a:solidFill>
              </a:rPr>
              <a:t>Biersdorf</a:t>
            </a:r>
            <a:r>
              <a:rPr lang="en-US" sz="1400" dirty="0">
                <a:solidFill>
                  <a:schemeClr val="tx2"/>
                </a:solidFill>
              </a:rPr>
              <a:t> had incurred, the alternate fees-and-expenses calculation came to $371,091.05. The court entered judgment under its primary ruling for $421,091.05 and, in the alternative, for $371,091.05. Both parties appeal</a:t>
            </a:r>
            <a:r>
              <a:rPr lang="en-US" sz="1400" dirty="0" smtClean="0">
                <a:solidFill>
                  <a:schemeClr val="tx2"/>
                </a:solidFill>
              </a:rPr>
              <a:t>.”</a:t>
            </a:r>
            <a:br>
              <a:rPr lang="en-US" sz="1400" dirty="0" smtClean="0">
                <a:solidFill>
                  <a:schemeClr val="tx2"/>
                </a:solidFill>
              </a:rPr>
            </a:br>
            <a:r>
              <a:rPr lang="en-US" sz="1400" dirty="0">
                <a:solidFill>
                  <a:schemeClr val="tx2"/>
                </a:solidFill>
              </a:rPr>
              <a:t/>
            </a:r>
            <a:br>
              <a:rPr lang="en-US" sz="1400" dirty="0">
                <a:solidFill>
                  <a:schemeClr val="tx2"/>
                </a:solidFill>
              </a:rPr>
            </a:br>
            <a:r>
              <a:rPr lang="en-US" sz="1400" dirty="0">
                <a:solidFill>
                  <a:schemeClr val="tx2"/>
                </a:solidFill>
              </a:rPr>
              <a:t>Attorney </a:t>
            </a:r>
            <a:r>
              <a:rPr lang="en-US" sz="1400" dirty="0" err="1">
                <a:solidFill>
                  <a:schemeClr val="tx2"/>
                </a:solidFill>
              </a:rPr>
              <a:t>Biersdorf</a:t>
            </a:r>
            <a:r>
              <a:rPr lang="en-US" sz="1400" dirty="0">
                <a:solidFill>
                  <a:schemeClr val="tx2"/>
                </a:solidFill>
              </a:rPr>
              <a:t> sought for his fee:  $</a:t>
            </a:r>
            <a:r>
              <a:rPr lang="en-US" sz="1400" dirty="0" smtClean="0">
                <a:solidFill>
                  <a:schemeClr val="tx2"/>
                </a:solidFill>
              </a:rPr>
              <a:t>961,563.00</a:t>
            </a:r>
            <a:br>
              <a:rPr lang="en-US" sz="1400" dirty="0" smtClean="0">
                <a:solidFill>
                  <a:schemeClr val="tx2"/>
                </a:solidFill>
              </a:rPr>
            </a:br>
            <a:r>
              <a:rPr lang="en-US" sz="1400" dirty="0">
                <a:solidFill>
                  <a:schemeClr val="tx2"/>
                </a:solidFill>
              </a:rPr>
              <a:t/>
            </a:r>
            <a:br>
              <a:rPr lang="en-US" sz="1400" dirty="0">
                <a:solidFill>
                  <a:schemeClr val="tx2"/>
                </a:solidFill>
              </a:rPr>
            </a:br>
            <a:r>
              <a:rPr lang="en-US" sz="1400" u="sng" dirty="0" smtClean="0">
                <a:solidFill>
                  <a:schemeClr val="tx2"/>
                </a:solidFill>
              </a:rPr>
              <a:t>Schmitz v. DOT</a:t>
            </a:r>
            <a:r>
              <a:rPr lang="en-US" sz="1400" dirty="0" smtClean="0">
                <a:solidFill>
                  <a:schemeClr val="tx2"/>
                </a:solidFill>
              </a:rPr>
              <a:t>, No. 2011 AP 849, 2012 WL 933710 (Wis. App. Mar. 21, 2012) (Unpublished)</a:t>
            </a:r>
            <a:br>
              <a:rPr lang="en-US" sz="1400" dirty="0" smtClean="0">
                <a:solidFill>
                  <a:schemeClr val="tx2"/>
                </a:solidFill>
              </a:rPr>
            </a:br>
            <a:r>
              <a:rPr lang="en-US" sz="1400" dirty="0" smtClean="0">
                <a:solidFill>
                  <a:schemeClr val="tx2"/>
                </a:solidFill>
              </a:rPr>
              <a:t/>
            </a:r>
            <a:br>
              <a:rPr lang="en-US" sz="1400" dirty="0" smtClean="0">
                <a:solidFill>
                  <a:schemeClr val="tx2"/>
                </a:solidFill>
              </a:rPr>
            </a:br>
            <a:endParaRPr lang="en-US" dirty="0">
              <a:solidFill>
                <a:schemeClr val="tx2"/>
              </a:solidFill>
            </a:endParaRPr>
          </a:p>
        </p:txBody>
      </p:sp>
      <p:sp>
        <p:nvSpPr>
          <p:cNvPr id="3" name="Slide Number Placeholder 2"/>
          <p:cNvSpPr>
            <a:spLocks noGrp="1"/>
          </p:cNvSpPr>
          <p:nvPr>
            <p:ph type="sldNum" sz="quarter" idx="12"/>
          </p:nvPr>
        </p:nvSpPr>
        <p:spPr/>
        <p:txBody>
          <a:bodyPr/>
          <a:lstStyle/>
          <a:p>
            <a:fld id="{B2CB2C93-102B-41F3-BDF8-BE5AD36A0DB3}" type="slidenum">
              <a:rPr lang="en-US" smtClean="0"/>
              <a:pPr/>
              <a:t>5</a:t>
            </a:fld>
            <a:endParaRPr lang="en-US"/>
          </a:p>
        </p:txBody>
      </p:sp>
      <p:sp>
        <p:nvSpPr>
          <p:cNvPr id="4" name="Rectangle 3"/>
          <p:cNvSpPr/>
          <p:nvPr/>
        </p:nvSpPr>
        <p:spPr>
          <a:xfrm>
            <a:off x="0" y="1443841"/>
            <a:ext cx="9144000" cy="1815882"/>
          </a:xfrm>
          <a:prstGeom prst="rect">
            <a:avLst/>
          </a:prstGeom>
        </p:spPr>
        <p:txBody>
          <a:bodyPr wrap="square">
            <a:spAutoFit/>
          </a:bodyPr>
          <a:lstStyle/>
          <a:p>
            <a:pPr lvl="3"/>
            <a:endParaRPr lang="en-US" sz="1400" dirty="0"/>
          </a:p>
          <a:p>
            <a:pPr lvl="4"/>
            <a:endParaRPr lang="en-US" sz="1400" dirty="0" smtClean="0"/>
          </a:p>
          <a:p>
            <a:pPr lvl="4"/>
            <a:endParaRPr lang="en-US" sz="1400" dirty="0"/>
          </a:p>
          <a:p>
            <a:pPr lvl="4"/>
            <a:endParaRPr lang="en-US" sz="1400" dirty="0" smtClean="0"/>
          </a:p>
          <a:p>
            <a:pPr lvl="4"/>
            <a:endParaRPr lang="en-US" sz="1400" dirty="0"/>
          </a:p>
          <a:p>
            <a:pPr lvl="4"/>
            <a:endParaRPr lang="en-US" sz="1400" dirty="0" smtClean="0"/>
          </a:p>
          <a:p>
            <a:pPr lvl="4"/>
            <a:endParaRPr lang="en-US" sz="1400" dirty="0"/>
          </a:p>
          <a:p>
            <a:pPr lvl="4"/>
            <a:endParaRPr lang="en-US" sz="1400" dirty="0"/>
          </a:p>
        </p:txBody>
      </p:sp>
    </p:spTree>
    <p:extLst>
      <p:ext uri="{BB962C8B-B14F-4D97-AF65-F5344CB8AC3E}">
        <p14:creationId xmlns:p14="http://schemas.microsoft.com/office/powerpoint/2010/main" val="2729640622"/>
      </p:ext>
    </p:extLst>
  </p:cSld>
  <p:clrMapOvr>
    <a:masterClrMapping/>
  </p:clrMapOvr>
  <p:transition spd="slow"/>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838200"/>
            <a:ext cx="8686800" cy="4876800"/>
          </a:xfrm>
        </p:spPr>
        <p:txBody>
          <a:bodyPr/>
          <a:lstStyle/>
          <a:p>
            <a:pPr marL="1200150" lvl="2" algn="l"/>
            <a:r>
              <a:rPr lang="en-US" sz="1400" dirty="0" smtClean="0">
                <a:solidFill>
                  <a:schemeClr val="tx2"/>
                </a:solidFill>
              </a:rPr>
              <a:t/>
            </a:r>
            <a:br>
              <a:rPr lang="en-US" sz="1400" dirty="0" smtClean="0">
                <a:solidFill>
                  <a:schemeClr val="tx2"/>
                </a:solidFill>
              </a:rPr>
            </a:br>
            <a:r>
              <a:rPr lang="en-US" sz="1400" dirty="0" smtClean="0">
                <a:solidFill>
                  <a:schemeClr val="tx2"/>
                </a:solidFill>
              </a:rPr>
              <a:t/>
            </a:r>
            <a:br>
              <a:rPr lang="en-US" sz="1400" dirty="0" smtClean="0">
                <a:solidFill>
                  <a:schemeClr val="tx2"/>
                </a:solidFill>
              </a:rPr>
            </a:br>
            <a:r>
              <a:rPr lang="en-US" sz="1400" dirty="0">
                <a:solidFill>
                  <a:schemeClr val="tx2"/>
                </a:solidFill>
              </a:rPr>
              <a:t/>
            </a:r>
            <a:br>
              <a:rPr lang="en-US" sz="1400" dirty="0">
                <a:solidFill>
                  <a:schemeClr val="tx2"/>
                </a:solidFill>
              </a:rPr>
            </a:br>
            <a:endParaRPr lang="en-US" dirty="0">
              <a:solidFill>
                <a:schemeClr val="tx2"/>
              </a:solidFill>
            </a:endParaRPr>
          </a:p>
        </p:txBody>
      </p:sp>
      <p:sp>
        <p:nvSpPr>
          <p:cNvPr id="3" name="Slide Number Placeholder 2"/>
          <p:cNvSpPr>
            <a:spLocks noGrp="1"/>
          </p:cNvSpPr>
          <p:nvPr>
            <p:ph type="sldNum" sz="quarter" idx="12"/>
          </p:nvPr>
        </p:nvSpPr>
        <p:spPr/>
        <p:txBody>
          <a:bodyPr/>
          <a:lstStyle/>
          <a:p>
            <a:fld id="{B2CB2C93-102B-41F3-BDF8-BE5AD36A0DB3}" type="slidenum">
              <a:rPr lang="en-US" smtClean="0"/>
              <a:pPr/>
              <a:t>6</a:t>
            </a:fld>
            <a:endParaRPr lang="en-US"/>
          </a:p>
        </p:txBody>
      </p:sp>
      <p:sp>
        <p:nvSpPr>
          <p:cNvPr id="4" name="Rectangle 3"/>
          <p:cNvSpPr/>
          <p:nvPr/>
        </p:nvSpPr>
        <p:spPr>
          <a:xfrm>
            <a:off x="0" y="1443841"/>
            <a:ext cx="9144000" cy="5047536"/>
          </a:xfrm>
          <a:prstGeom prst="rect">
            <a:avLst/>
          </a:prstGeom>
        </p:spPr>
        <p:txBody>
          <a:bodyPr wrap="square">
            <a:spAutoFit/>
          </a:bodyPr>
          <a:lstStyle/>
          <a:p>
            <a:pPr lvl="3"/>
            <a:endParaRPr lang="en-US" sz="1400" dirty="0"/>
          </a:p>
          <a:p>
            <a:pPr lvl="4"/>
            <a:r>
              <a:rPr lang="en-US" sz="1400" dirty="0" smtClean="0"/>
              <a:t>And further:</a:t>
            </a:r>
          </a:p>
          <a:p>
            <a:pPr lvl="4"/>
            <a:endParaRPr lang="en-US" sz="1400" dirty="0" smtClean="0"/>
          </a:p>
          <a:p>
            <a:pPr lvl="4"/>
            <a:r>
              <a:rPr lang="en-US" sz="1400" dirty="0" smtClean="0"/>
              <a:t>“While </a:t>
            </a:r>
            <a:r>
              <a:rPr lang="en-US" sz="1400" dirty="0"/>
              <a:t>there is nothing inherently improper about a contingency fee arrangement in an eminent domain case, that arrangement serves only as a guide for the court. </a:t>
            </a:r>
            <a:r>
              <a:rPr lang="en-US" sz="1400" i="1" dirty="0"/>
              <a:t>Milwaukee Rescue Mission, Inc. v. Milwaukee </a:t>
            </a:r>
            <a:r>
              <a:rPr lang="en-US" sz="1400" i="1" dirty="0" err="1"/>
              <a:t>Redev</a:t>
            </a:r>
            <a:r>
              <a:rPr lang="en-US" sz="1400" i="1" dirty="0"/>
              <a:t>. Auth., </a:t>
            </a:r>
            <a:r>
              <a:rPr lang="en-US" sz="1400" dirty="0"/>
              <a:t>161 Wis.2d 472, 496, 468 N.W.2d 663 (1991). The court still has the duty to determine, under all the circumstances of the case, whether the resulting contingency fee amount is just and reasonable.  </a:t>
            </a:r>
            <a:r>
              <a:rPr lang="en-US" sz="1400" i="1" dirty="0"/>
              <a:t>Id.</a:t>
            </a:r>
            <a:r>
              <a:rPr lang="en-US" sz="1400" dirty="0"/>
              <a:t> Granted, the court here did not reject the fee application because </a:t>
            </a:r>
            <a:r>
              <a:rPr lang="en-US" sz="1400" dirty="0" err="1"/>
              <a:t>Biersdorf</a:t>
            </a:r>
            <a:r>
              <a:rPr lang="en-US" sz="1400" dirty="0"/>
              <a:t> inflated his fee by, for example, seeking payment for work he did not do.  Rather, it deemed the fee unreasonable because it sought to recoup payment on a portion of the settlement meant to pay attorney fees-in other words, to take attorney fees on attorney fees</a:t>
            </a:r>
            <a:r>
              <a:rPr lang="en-US" sz="1400" dirty="0" smtClean="0"/>
              <a:t>.  Still, the court had the authority to examine the resultant fee.” Footnote 5</a:t>
            </a:r>
          </a:p>
          <a:p>
            <a:pPr lvl="4"/>
            <a:endParaRPr lang="en-US" sz="1400" dirty="0" smtClean="0"/>
          </a:p>
          <a:p>
            <a:pPr lvl="4"/>
            <a:r>
              <a:rPr lang="en-US" sz="1400" i="1" dirty="0" smtClean="0"/>
              <a:t>Id. at </a:t>
            </a:r>
            <a:r>
              <a:rPr lang="en-US" sz="1400" dirty="0" smtClean="0"/>
              <a:t>¶11 </a:t>
            </a:r>
            <a:endParaRPr lang="en-US" sz="1400" i="1" dirty="0" smtClean="0"/>
          </a:p>
          <a:p>
            <a:pPr lvl="4"/>
            <a:endParaRPr lang="en-US" sz="1400" dirty="0"/>
          </a:p>
          <a:p>
            <a:pPr lvl="4"/>
            <a:r>
              <a:rPr lang="en-US" sz="1400" dirty="0" smtClean="0"/>
              <a:t> </a:t>
            </a:r>
          </a:p>
          <a:p>
            <a:pPr lvl="4"/>
            <a:endParaRPr lang="en-US" sz="1400" dirty="0"/>
          </a:p>
          <a:p>
            <a:pPr lvl="4"/>
            <a:endParaRPr lang="en-US" sz="1400" dirty="0" smtClean="0"/>
          </a:p>
          <a:p>
            <a:pPr lvl="4"/>
            <a:endParaRPr lang="en-US" sz="1400" dirty="0"/>
          </a:p>
          <a:p>
            <a:pPr lvl="4"/>
            <a:endParaRPr lang="en-US" sz="1400" dirty="0" smtClean="0"/>
          </a:p>
          <a:p>
            <a:pPr lvl="4"/>
            <a:endParaRPr lang="en-US" sz="1400" dirty="0"/>
          </a:p>
          <a:p>
            <a:pPr lvl="4"/>
            <a:endParaRPr lang="en-US" sz="1400" dirty="0"/>
          </a:p>
        </p:txBody>
      </p:sp>
    </p:spTree>
    <p:extLst>
      <p:ext uri="{BB962C8B-B14F-4D97-AF65-F5344CB8AC3E}">
        <p14:creationId xmlns:p14="http://schemas.microsoft.com/office/powerpoint/2010/main" val="2891317560"/>
      </p:ext>
    </p:extLst>
  </p:cSld>
  <p:clrMapOvr>
    <a:masterClrMapping/>
  </p:clrMapOvr>
  <p:transition spd="slow"/>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838200"/>
            <a:ext cx="8686800" cy="4876800"/>
          </a:xfrm>
        </p:spPr>
        <p:txBody>
          <a:bodyPr/>
          <a:lstStyle/>
          <a:p>
            <a:pPr marL="1714500" lvl="2" indent="-514350" algn="l">
              <a:buFont typeface="+mj-lt"/>
              <a:buAutoNum type="alphaUcPeriod" startAt="4"/>
            </a:pPr>
            <a:r>
              <a:rPr lang="en-US" sz="1400" dirty="0" smtClean="0">
                <a:solidFill>
                  <a:schemeClr val="tx2"/>
                </a:solidFill>
              </a:rPr>
              <a:t>Of course, the trial court must first have competency to award litigation expenses in the eminent domain setting.</a:t>
            </a:r>
            <a:br>
              <a:rPr lang="en-US" sz="1400" dirty="0" smtClean="0">
                <a:solidFill>
                  <a:schemeClr val="tx2"/>
                </a:solidFill>
              </a:rPr>
            </a:br>
            <a:r>
              <a:rPr lang="en-US" sz="1400" dirty="0">
                <a:solidFill>
                  <a:schemeClr val="tx2"/>
                </a:solidFill>
              </a:rPr>
              <a:t/>
            </a:r>
            <a:br>
              <a:rPr lang="en-US" sz="1400" dirty="0">
                <a:solidFill>
                  <a:schemeClr val="tx2"/>
                </a:solidFill>
              </a:rPr>
            </a:br>
            <a:r>
              <a:rPr lang="en-US" sz="1400" u="sng" dirty="0" smtClean="0">
                <a:solidFill>
                  <a:schemeClr val="tx2"/>
                </a:solidFill>
              </a:rPr>
              <a:t>Village of Shorewood v. Steinberg et al.</a:t>
            </a:r>
            <a:r>
              <a:rPr lang="en-US" sz="1400" dirty="0" smtClean="0">
                <a:solidFill>
                  <a:schemeClr val="tx2"/>
                </a:solidFill>
              </a:rPr>
              <a:t>, 174 Wis.2d 191, 496 N.W.2d 57 (1993)</a:t>
            </a:r>
            <a:r>
              <a:rPr lang="en-US" sz="1400" dirty="0">
                <a:solidFill>
                  <a:schemeClr val="tx2"/>
                </a:solidFill>
              </a:rPr>
              <a:t/>
            </a:r>
            <a:br>
              <a:rPr lang="en-US" sz="1400" dirty="0">
                <a:solidFill>
                  <a:schemeClr val="tx2"/>
                </a:solidFill>
              </a:rPr>
            </a:br>
            <a:r>
              <a:rPr lang="en-US" sz="1400" dirty="0">
                <a:solidFill>
                  <a:schemeClr val="tx2"/>
                </a:solidFill>
              </a:rPr>
              <a:t/>
            </a:r>
            <a:br>
              <a:rPr lang="en-US" sz="1400" dirty="0">
                <a:solidFill>
                  <a:schemeClr val="tx2"/>
                </a:solidFill>
              </a:rPr>
            </a:br>
            <a:r>
              <a:rPr lang="en-US" sz="1400" dirty="0">
                <a:solidFill>
                  <a:schemeClr val="tx2"/>
                </a:solidFill>
              </a:rPr>
              <a:t/>
            </a:r>
            <a:br>
              <a:rPr lang="en-US" sz="1400" dirty="0">
                <a:solidFill>
                  <a:schemeClr val="tx2"/>
                </a:solidFill>
              </a:rPr>
            </a:br>
            <a:endParaRPr lang="en-US" dirty="0">
              <a:solidFill>
                <a:schemeClr val="tx2"/>
              </a:solidFill>
            </a:endParaRPr>
          </a:p>
        </p:txBody>
      </p:sp>
      <p:sp>
        <p:nvSpPr>
          <p:cNvPr id="3" name="Slide Number Placeholder 2"/>
          <p:cNvSpPr>
            <a:spLocks noGrp="1"/>
          </p:cNvSpPr>
          <p:nvPr>
            <p:ph type="sldNum" sz="quarter" idx="12"/>
          </p:nvPr>
        </p:nvSpPr>
        <p:spPr/>
        <p:txBody>
          <a:bodyPr/>
          <a:lstStyle/>
          <a:p>
            <a:fld id="{B2CB2C93-102B-41F3-BDF8-BE5AD36A0DB3}" type="slidenum">
              <a:rPr lang="en-US" smtClean="0"/>
              <a:pPr/>
              <a:t>7</a:t>
            </a:fld>
            <a:endParaRPr lang="en-US"/>
          </a:p>
        </p:txBody>
      </p:sp>
      <p:sp>
        <p:nvSpPr>
          <p:cNvPr id="4" name="Rectangle 3"/>
          <p:cNvSpPr/>
          <p:nvPr/>
        </p:nvSpPr>
        <p:spPr>
          <a:xfrm>
            <a:off x="23261" y="1443841"/>
            <a:ext cx="9144000" cy="1815882"/>
          </a:xfrm>
          <a:prstGeom prst="rect">
            <a:avLst/>
          </a:prstGeom>
        </p:spPr>
        <p:txBody>
          <a:bodyPr wrap="square">
            <a:spAutoFit/>
          </a:bodyPr>
          <a:lstStyle/>
          <a:p>
            <a:pPr lvl="3"/>
            <a:endParaRPr lang="en-US" sz="1400" dirty="0"/>
          </a:p>
          <a:p>
            <a:pPr lvl="4"/>
            <a:endParaRPr lang="en-US" sz="1400" dirty="0" smtClean="0"/>
          </a:p>
          <a:p>
            <a:pPr lvl="4"/>
            <a:endParaRPr lang="en-US" sz="1400" dirty="0"/>
          </a:p>
          <a:p>
            <a:pPr lvl="4"/>
            <a:endParaRPr lang="en-US" sz="1400" dirty="0" smtClean="0"/>
          </a:p>
          <a:p>
            <a:pPr lvl="4"/>
            <a:endParaRPr lang="en-US" sz="1400" dirty="0"/>
          </a:p>
          <a:p>
            <a:pPr lvl="4"/>
            <a:endParaRPr lang="en-US" sz="1400" dirty="0" smtClean="0"/>
          </a:p>
          <a:p>
            <a:pPr lvl="4"/>
            <a:endParaRPr lang="en-US" sz="1400" dirty="0"/>
          </a:p>
          <a:p>
            <a:pPr lvl="4"/>
            <a:endParaRPr lang="en-US" sz="1400" dirty="0"/>
          </a:p>
        </p:txBody>
      </p:sp>
    </p:spTree>
    <p:extLst>
      <p:ext uri="{BB962C8B-B14F-4D97-AF65-F5344CB8AC3E}">
        <p14:creationId xmlns:p14="http://schemas.microsoft.com/office/powerpoint/2010/main" val="2323994435"/>
      </p:ext>
    </p:extLst>
  </p:cSld>
  <p:clrMapOvr>
    <a:masterClrMapping/>
  </p:clrMapOvr>
  <p:transition spd="slow"/>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400050" indent="-400050" algn="l">
              <a:buFont typeface="+mj-lt"/>
              <a:buAutoNum type="romanUcPeriod" startAt="2"/>
            </a:pPr>
            <a:r>
              <a:rPr lang="en-US" sz="1400" dirty="0">
                <a:solidFill>
                  <a:srgbClr val="000000"/>
                </a:solidFill>
              </a:rPr>
              <a:t>Measure of “Reasonableness”</a:t>
            </a:r>
            <a:br>
              <a:rPr lang="en-US" sz="1400" dirty="0">
                <a:solidFill>
                  <a:srgbClr val="000000"/>
                </a:solidFill>
              </a:rPr>
            </a:br>
            <a:r>
              <a:rPr lang="en-US" sz="1400" dirty="0">
                <a:solidFill>
                  <a:srgbClr val="000000"/>
                </a:solidFill>
              </a:rPr>
              <a:t/>
            </a:r>
            <a:br>
              <a:rPr lang="en-US" sz="1400" dirty="0">
                <a:solidFill>
                  <a:srgbClr val="000000"/>
                </a:solidFill>
              </a:rPr>
            </a:br>
            <a:r>
              <a:rPr lang="en-US" sz="1400" dirty="0" smtClean="0">
                <a:solidFill>
                  <a:srgbClr val="000000"/>
                </a:solidFill>
              </a:rPr>
              <a:t>A.  Factors</a:t>
            </a:r>
            <a:endParaRPr lang="en-US" dirty="0"/>
          </a:p>
        </p:txBody>
      </p:sp>
      <p:sp>
        <p:nvSpPr>
          <p:cNvPr id="3" name="Content Placeholder 2"/>
          <p:cNvSpPr>
            <a:spLocks noGrp="1"/>
          </p:cNvSpPr>
          <p:nvPr>
            <p:ph sz="half" idx="1"/>
          </p:nvPr>
        </p:nvSpPr>
        <p:spPr/>
        <p:txBody>
          <a:bodyPr/>
          <a:lstStyle/>
          <a:p>
            <a:pPr marL="514350" indent="-514350">
              <a:buAutoNum type="arabicPeriod"/>
            </a:pPr>
            <a:r>
              <a:rPr lang="en-US" sz="1200" u="sng" dirty="0" smtClean="0"/>
              <a:t>SCR 20:1.5</a:t>
            </a:r>
            <a:r>
              <a:rPr lang="en-US" sz="1400" dirty="0" smtClean="0"/>
              <a:t>	</a:t>
            </a:r>
            <a:endParaRPr lang="en-US" sz="1400" dirty="0"/>
          </a:p>
          <a:p>
            <a:pPr marL="457200" indent="-457200">
              <a:buAutoNum type="arabicParenBoth"/>
            </a:pPr>
            <a:r>
              <a:rPr lang="en-US" sz="1100" dirty="0" smtClean="0"/>
              <a:t>the time and labor required, the novelty and difficulty of the questions involved, and the skill requisite to perform the legal service properly;</a:t>
            </a:r>
          </a:p>
          <a:p>
            <a:pPr marL="457200" indent="-457200">
              <a:buAutoNum type="arabicParenBoth"/>
            </a:pPr>
            <a:r>
              <a:rPr lang="en-US" sz="1100" dirty="0" smtClean="0"/>
              <a:t>the likelihood, if apparent to the client, that the acceptance of the particular employment will preclude other employment by the lawyer;</a:t>
            </a:r>
          </a:p>
          <a:p>
            <a:pPr marL="457200" indent="-457200">
              <a:buAutoNum type="arabicParenBoth"/>
            </a:pPr>
            <a:r>
              <a:rPr lang="en-US" sz="1100" dirty="0" smtClean="0"/>
              <a:t>the fee customarily charged in the locality for similar legal services;</a:t>
            </a:r>
          </a:p>
          <a:p>
            <a:pPr marL="457200" indent="-457200">
              <a:buAutoNum type="arabicParenBoth"/>
            </a:pPr>
            <a:r>
              <a:rPr lang="en-US" sz="1100" dirty="0" smtClean="0"/>
              <a:t>The amount involved and the results obtained;</a:t>
            </a:r>
          </a:p>
          <a:p>
            <a:pPr marL="457200" indent="-457200">
              <a:buAutoNum type="arabicParenBoth"/>
            </a:pPr>
            <a:r>
              <a:rPr lang="en-US" sz="1100" dirty="0" smtClean="0"/>
              <a:t>The time limitations imposed by the client or by the circumstances;</a:t>
            </a:r>
          </a:p>
          <a:p>
            <a:pPr marL="457200" indent="-457200">
              <a:buAutoNum type="arabicParenBoth"/>
            </a:pPr>
            <a:r>
              <a:rPr lang="en-US" sz="1100" dirty="0" smtClean="0"/>
              <a:t>The nature and length of the professional relationship with the client;</a:t>
            </a:r>
          </a:p>
          <a:p>
            <a:pPr marL="457200" indent="-457200">
              <a:buAutoNum type="arabicParenBoth"/>
            </a:pPr>
            <a:r>
              <a:rPr lang="en-US" sz="1100" dirty="0" smtClean="0"/>
              <a:t>The experience, reputation and ability of the lawyer or lawyers performing the services; and</a:t>
            </a:r>
          </a:p>
          <a:p>
            <a:pPr marL="457200" indent="-457200">
              <a:buAutoNum type="arabicParenBoth"/>
            </a:pPr>
            <a:r>
              <a:rPr lang="en-US" sz="1100" dirty="0" smtClean="0"/>
              <a:t>Whether the fee is fixed or contingent</a:t>
            </a:r>
            <a:endParaRPr lang="en-US" sz="1100" dirty="0"/>
          </a:p>
        </p:txBody>
      </p:sp>
      <p:sp>
        <p:nvSpPr>
          <p:cNvPr id="4" name="Content Placeholder 3"/>
          <p:cNvSpPr>
            <a:spLocks noGrp="1"/>
          </p:cNvSpPr>
          <p:nvPr>
            <p:ph sz="half" idx="2"/>
          </p:nvPr>
        </p:nvSpPr>
        <p:spPr>
          <a:xfrm>
            <a:off x="4686300" y="762000"/>
            <a:ext cx="4305300" cy="5105400"/>
          </a:xfrm>
        </p:spPr>
        <p:txBody>
          <a:bodyPr/>
          <a:lstStyle/>
          <a:p>
            <a:pPr marL="0" indent="0">
              <a:buNone/>
            </a:pPr>
            <a:r>
              <a:rPr lang="en-US" sz="1200" u="sng" dirty="0" smtClean="0"/>
              <a:t>2.</a:t>
            </a:r>
            <a:r>
              <a:rPr lang="en-US" sz="1200" u="sng" dirty="0"/>
              <a:t> §814.045, </a:t>
            </a:r>
            <a:r>
              <a:rPr lang="en-US" sz="1200" u="sng" dirty="0" smtClean="0"/>
              <a:t>Stats</a:t>
            </a:r>
            <a:r>
              <a:rPr lang="en-US" sz="1200" dirty="0" smtClean="0"/>
              <a:t> – Wis. Stat. </a:t>
            </a:r>
            <a:r>
              <a:rPr lang="en-US" sz="1200" u="sng" dirty="0"/>
              <a:t>§814.045</a:t>
            </a:r>
            <a:endParaRPr lang="en-US" sz="1200" u="sng" dirty="0" smtClean="0"/>
          </a:p>
          <a:p>
            <a:pPr marL="228600" indent="-228600">
              <a:buAutoNum type="alphaLcParenBoth"/>
            </a:pPr>
            <a:r>
              <a:rPr lang="en-US" sz="1100" dirty="0" smtClean="0"/>
              <a:t>The time and labor required by the attorney.</a:t>
            </a:r>
          </a:p>
          <a:p>
            <a:pPr marL="228600" indent="-228600">
              <a:buAutoNum type="alphaLcParenBoth"/>
            </a:pPr>
            <a:r>
              <a:rPr lang="en-US" sz="1100" dirty="0" smtClean="0"/>
              <a:t>The novelty and difficulty of the questions involved in the action.</a:t>
            </a:r>
          </a:p>
          <a:p>
            <a:pPr marL="228600" indent="-228600">
              <a:buAutoNum type="alphaLcParenBoth"/>
            </a:pPr>
            <a:r>
              <a:rPr lang="en-US" sz="1100" dirty="0" smtClean="0"/>
              <a:t>The skill requisite to perform the legal service properly.</a:t>
            </a:r>
          </a:p>
          <a:p>
            <a:pPr marL="228600" indent="-228600">
              <a:buAutoNum type="alphaLcParenBoth"/>
            </a:pPr>
            <a:r>
              <a:rPr lang="en-US" sz="1100" dirty="0" smtClean="0"/>
              <a:t>The likelihood that the acceptance of the particular case precluded other employment by the attorney.</a:t>
            </a:r>
          </a:p>
          <a:p>
            <a:pPr marL="228600" indent="-228600">
              <a:buAutoNum type="alphaLcParenBoth"/>
            </a:pPr>
            <a:r>
              <a:rPr lang="en-US" sz="1100" dirty="0" smtClean="0"/>
              <a:t>The fee customarily charged in the locality for similar legal services.</a:t>
            </a:r>
          </a:p>
          <a:p>
            <a:pPr marL="228600" indent="-228600">
              <a:buAutoNum type="alphaLcParenBoth"/>
            </a:pPr>
            <a:r>
              <a:rPr lang="en-US" sz="1100" dirty="0" smtClean="0"/>
              <a:t>The amount of damages involved in the action.</a:t>
            </a:r>
          </a:p>
          <a:p>
            <a:pPr marL="228600" indent="-228600">
              <a:buAutoNum type="alphaLcParenBoth"/>
            </a:pPr>
            <a:r>
              <a:rPr lang="en-US" sz="1100" dirty="0" smtClean="0"/>
              <a:t>The results obtained in the action.</a:t>
            </a:r>
          </a:p>
          <a:p>
            <a:pPr marL="228600" indent="-228600">
              <a:buAutoNum type="alphaLcParenBoth"/>
            </a:pPr>
            <a:r>
              <a:rPr lang="en-US" sz="1100" dirty="0" smtClean="0"/>
              <a:t>The time limitations imposed by the client or by the circumstances of the action.</a:t>
            </a:r>
          </a:p>
          <a:p>
            <a:pPr marL="228600" indent="-228600">
              <a:buAutoNum type="alphaLcParenBoth"/>
            </a:pPr>
            <a:r>
              <a:rPr lang="en-US" sz="1100" dirty="0" smtClean="0"/>
              <a:t>The nature and length of the attorney’s professional relationship with his or her client.</a:t>
            </a:r>
          </a:p>
          <a:p>
            <a:pPr marL="228600" indent="-228600">
              <a:buAutoNum type="alphaLcParenBoth"/>
            </a:pPr>
            <a:r>
              <a:rPr lang="en-US" sz="1100" dirty="0" smtClean="0"/>
              <a:t>The experience, reputation, and ability of the attorney.</a:t>
            </a:r>
          </a:p>
          <a:p>
            <a:pPr marL="228600" indent="-228600">
              <a:buAutoNum type="alphaLcParenBoth"/>
            </a:pPr>
            <a:r>
              <a:rPr lang="en-US" sz="1100" dirty="0" smtClean="0"/>
              <a:t>Whether the fee is fixed or contingent.</a:t>
            </a:r>
          </a:p>
          <a:p>
            <a:pPr marL="228600" indent="-228600">
              <a:buAutoNum type="alphaLcParenBoth"/>
            </a:pPr>
            <a:r>
              <a:rPr lang="en-US" sz="1100" dirty="0" smtClean="0"/>
              <a:t>The complexity of the case.</a:t>
            </a:r>
          </a:p>
          <a:p>
            <a:pPr marL="228600" indent="-228600">
              <a:buAutoNum type="alphaLcParenBoth"/>
            </a:pPr>
            <a:r>
              <a:rPr lang="en-US" sz="1100" dirty="0" smtClean="0"/>
              <a:t>Awards of costs and fees in similar cases.</a:t>
            </a:r>
          </a:p>
          <a:p>
            <a:pPr marL="228600" indent="-228600">
              <a:buAutoNum type="alphaLcParenBoth"/>
            </a:pPr>
            <a:r>
              <a:rPr lang="en-US" sz="1100" dirty="0" smtClean="0"/>
              <a:t>The legitimacy or strength of any defenses or affirmative defenses asserted in the action.</a:t>
            </a:r>
          </a:p>
          <a:p>
            <a:pPr marL="228600" indent="-228600">
              <a:buAutoNum type="alphaLcParenBoth"/>
            </a:pPr>
            <a:r>
              <a:rPr lang="en-US" sz="1100" dirty="0" smtClean="0"/>
              <a:t>Other factors the court deems important or necessary to consider under the circumstances of the case.</a:t>
            </a:r>
            <a:endParaRPr lang="en-US" sz="1100" dirty="0"/>
          </a:p>
          <a:p>
            <a:pPr marL="0" indent="0">
              <a:buNone/>
            </a:pPr>
            <a:r>
              <a:rPr lang="en-US" u="sng" dirty="0" smtClean="0"/>
              <a:t> </a:t>
            </a:r>
            <a:endParaRPr lang="en-US" u="sng" dirty="0"/>
          </a:p>
        </p:txBody>
      </p:sp>
      <p:sp>
        <p:nvSpPr>
          <p:cNvPr id="5" name="Slide Number Placeholder 4"/>
          <p:cNvSpPr>
            <a:spLocks noGrp="1"/>
          </p:cNvSpPr>
          <p:nvPr>
            <p:ph type="sldNum" sz="quarter" idx="12"/>
          </p:nvPr>
        </p:nvSpPr>
        <p:spPr/>
        <p:txBody>
          <a:bodyPr/>
          <a:lstStyle/>
          <a:p>
            <a:pPr>
              <a:defRPr/>
            </a:pPr>
            <a:fld id="{37045E7E-F067-48EA-BA4E-DBB774419E98}" type="slidenum">
              <a:rPr lang="en-US" smtClean="0"/>
              <a:pPr>
                <a:defRPr/>
              </a:pPr>
              <a:t>8</a:t>
            </a:fld>
            <a:endParaRPr lang="en-US" dirty="0"/>
          </a:p>
        </p:txBody>
      </p:sp>
    </p:spTree>
    <p:extLst>
      <p:ext uri="{BB962C8B-B14F-4D97-AF65-F5344CB8AC3E}">
        <p14:creationId xmlns:p14="http://schemas.microsoft.com/office/powerpoint/2010/main" val="3415782562"/>
      </p:ext>
    </p:extLst>
  </p:cSld>
  <p:clrMapOvr>
    <a:masterClrMapping/>
  </p:clrMapOvr>
  <p:transition spd="slow"/>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838200"/>
            <a:ext cx="8686800" cy="3048000"/>
          </a:xfrm>
        </p:spPr>
        <p:txBody>
          <a:bodyPr/>
          <a:lstStyle/>
          <a:p>
            <a:pPr algn="l">
              <a:tabLst>
                <a:tab pos="914400" algn="l"/>
                <a:tab pos="1376363" algn="l"/>
              </a:tabLst>
            </a:pPr>
            <a:r>
              <a:rPr lang="en-US" dirty="0" smtClean="0"/>
              <a:t>	</a:t>
            </a:r>
            <a:r>
              <a:rPr lang="en-US" sz="1400" dirty="0" smtClean="0">
                <a:solidFill>
                  <a:schemeClr val="tx2"/>
                </a:solidFill>
              </a:rPr>
              <a:t>3.  	See “Determining Reasonable Attorney Fees,” Wisconsin Lawyer – October, 2012 at 		pp.18-23; pp. 60-63.</a:t>
            </a:r>
            <a:br>
              <a:rPr lang="en-US" sz="1400" dirty="0" smtClean="0">
                <a:solidFill>
                  <a:schemeClr val="tx2"/>
                </a:solidFill>
              </a:rPr>
            </a:br>
            <a:r>
              <a:rPr lang="en-US" sz="1400" dirty="0">
                <a:solidFill>
                  <a:schemeClr val="tx2"/>
                </a:solidFill>
              </a:rPr>
              <a:t>	</a:t>
            </a:r>
            <a:r>
              <a:rPr lang="en-US" sz="1400" dirty="0" smtClean="0">
                <a:solidFill>
                  <a:schemeClr val="tx2"/>
                </a:solidFill>
              </a:rPr>
              <a:t/>
            </a:r>
            <a:br>
              <a:rPr lang="en-US" sz="1400" dirty="0" smtClean="0">
                <a:solidFill>
                  <a:schemeClr val="tx2"/>
                </a:solidFill>
              </a:rPr>
            </a:br>
            <a:r>
              <a:rPr lang="en-US" sz="1400" dirty="0">
                <a:solidFill>
                  <a:schemeClr val="tx2"/>
                </a:solidFill>
              </a:rPr>
              <a:t>	</a:t>
            </a:r>
            <a:br>
              <a:rPr lang="en-US" sz="1400" dirty="0">
                <a:solidFill>
                  <a:schemeClr val="tx2"/>
                </a:solidFill>
              </a:rPr>
            </a:br>
            <a:r>
              <a:rPr lang="en-US" sz="1400" dirty="0" smtClean="0">
                <a:solidFill>
                  <a:schemeClr val="tx2"/>
                </a:solidFill>
              </a:rPr>
              <a:t>	Excellent Article</a:t>
            </a:r>
            <a:br>
              <a:rPr lang="en-US" sz="1400" dirty="0" smtClean="0">
                <a:solidFill>
                  <a:schemeClr val="tx2"/>
                </a:solidFill>
              </a:rPr>
            </a:br>
            <a:r>
              <a:rPr lang="en-US" sz="1400" dirty="0" smtClean="0">
                <a:solidFill>
                  <a:schemeClr val="tx2"/>
                </a:solidFill>
              </a:rPr>
              <a:t/>
            </a:r>
            <a:br>
              <a:rPr lang="en-US" sz="1400" dirty="0" smtClean="0">
                <a:solidFill>
                  <a:schemeClr val="tx2"/>
                </a:solidFill>
              </a:rPr>
            </a:br>
            <a:r>
              <a:rPr lang="en-US" sz="1400" dirty="0">
                <a:solidFill>
                  <a:schemeClr val="tx2"/>
                </a:solidFill>
              </a:rPr>
              <a:t>	</a:t>
            </a:r>
            <a:r>
              <a:rPr lang="en-US" sz="1400" dirty="0" smtClean="0">
                <a:solidFill>
                  <a:schemeClr val="tx2"/>
                </a:solidFill>
              </a:rPr>
              <a:t/>
            </a:r>
            <a:br>
              <a:rPr lang="en-US" sz="1400" dirty="0" smtClean="0">
                <a:solidFill>
                  <a:schemeClr val="tx2"/>
                </a:solidFill>
              </a:rPr>
            </a:br>
            <a:r>
              <a:rPr lang="en-US" sz="1400" dirty="0">
                <a:solidFill>
                  <a:schemeClr val="tx2"/>
                </a:solidFill>
              </a:rPr>
              <a:t>	</a:t>
            </a:r>
            <a:r>
              <a:rPr lang="en-US" sz="1400" dirty="0" smtClean="0">
                <a:solidFill>
                  <a:schemeClr val="tx2"/>
                </a:solidFill>
              </a:rPr>
              <a:t>4.	Ultimately, the application of the “factors” to the proposed fee will be left to the 			discretion of the trial court.</a:t>
            </a:r>
            <a:endParaRPr lang="en-US" sz="1400" dirty="0">
              <a:solidFill>
                <a:schemeClr val="tx2"/>
              </a:solidFill>
            </a:endParaRPr>
          </a:p>
        </p:txBody>
      </p:sp>
      <p:sp>
        <p:nvSpPr>
          <p:cNvPr id="3" name="Slide Number Placeholder 2"/>
          <p:cNvSpPr>
            <a:spLocks noGrp="1"/>
          </p:cNvSpPr>
          <p:nvPr>
            <p:ph type="sldNum" sz="quarter" idx="12"/>
          </p:nvPr>
        </p:nvSpPr>
        <p:spPr/>
        <p:txBody>
          <a:bodyPr/>
          <a:lstStyle/>
          <a:p>
            <a:pPr>
              <a:defRPr/>
            </a:pPr>
            <a:fld id="{B2CB2C93-102B-41F3-BDF8-BE5AD36A0DB3}" type="slidenum">
              <a:rPr lang="en-US" smtClean="0"/>
              <a:pPr>
                <a:defRPr/>
              </a:pPr>
              <a:t>9</a:t>
            </a:fld>
            <a:endParaRPr lang="en-US"/>
          </a:p>
        </p:txBody>
      </p:sp>
    </p:spTree>
    <p:extLst>
      <p:ext uri="{BB962C8B-B14F-4D97-AF65-F5344CB8AC3E}">
        <p14:creationId xmlns:p14="http://schemas.microsoft.com/office/powerpoint/2010/main" val="2474999600"/>
      </p:ext>
    </p:extLst>
  </p:cSld>
  <p:clrMapOvr>
    <a:masterClrMapping/>
  </p:clrMapOvr>
  <p:transition spd="slow"/>
  <p:timing>
    <p:tnLst>
      <p:par>
        <p:cTn id="1" dur="indefinite" restart="never" nodeType="tmRoot"/>
      </p:par>
    </p:tnLst>
  </p:timing>
</p:sld>
</file>

<file path=ppt/theme/theme1.xml><?xml version="1.0" encoding="utf-8"?>
<a:theme xmlns:a="http://schemas.openxmlformats.org/drawingml/2006/main" name="vBR Gray Outline Mad">
  <a:themeElements>
    <a:clrScheme name="von briesen 15">
      <a:dk1>
        <a:srgbClr val="000000"/>
      </a:dk1>
      <a:lt1>
        <a:srgbClr val="B2B2B2"/>
      </a:lt1>
      <a:dk2>
        <a:srgbClr val="000000"/>
      </a:dk2>
      <a:lt2>
        <a:srgbClr val="808080"/>
      </a:lt2>
      <a:accent1>
        <a:srgbClr val="292929"/>
      </a:accent1>
      <a:accent2>
        <a:srgbClr val="D4782C"/>
      </a:accent2>
      <a:accent3>
        <a:srgbClr val="D5D5D5"/>
      </a:accent3>
      <a:accent4>
        <a:srgbClr val="000000"/>
      </a:accent4>
      <a:accent5>
        <a:srgbClr val="ACACAC"/>
      </a:accent5>
      <a:accent6>
        <a:srgbClr val="C06C27"/>
      </a:accent6>
      <a:hlink>
        <a:srgbClr val="D4782C"/>
      </a:hlink>
      <a:folHlink>
        <a:srgbClr val="99CC00"/>
      </a:folHlink>
    </a:clrScheme>
    <a:fontScheme name="von briese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von briese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von briese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von briese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von briese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von briese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von briese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von briese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von briese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von briese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von briese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von briese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von briese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von briesen 13">
        <a:dk1>
          <a:srgbClr val="000000"/>
        </a:dk1>
        <a:lt1>
          <a:srgbClr val="B2B2B2"/>
        </a:lt1>
        <a:dk2>
          <a:srgbClr val="000000"/>
        </a:dk2>
        <a:lt2>
          <a:srgbClr val="808080"/>
        </a:lt2>
        <a:accent1>
          <a:srgbClr val="292929"/>
        </a:accent1>
        <a:accent2>
          <a:srgbClr val="D26432"/>
        </a:accent2>
        <a:accent3>
          <a:srgbClr val="D5D5D5"/>
        </a:accent3>
        <a:accent4>
          <a:srgbClr val="000000"/>
        </a:accent4>
        <a:accent5>
          <a:srgbClr val="ACACAC"/>
        </a:accent5>
        <a:accent6>
          <a:srgbClr val="BE5A2C"/>
        </a:accent6>
        <a:hlink>
          <a:srgbClr val="D26432"/>
        </a:hlink>
        <a:folHlink>
          <a:srgbClr val="99CC00"/>
        </a:folHlink>
      </a:clrScheme>
      <a:clrMap bg1="lt1" tx1="dk1" bg2="lt2" tx2="dk2" accent1="accent1" accent2="accent2" accent3="accent3" accent4="accent4" accent5="accent5" accent6="accent6" hlink="hlink" folHlink="folHlink"/>
    </a:extraClrScheme>
    <a:extraClrScheme>
      <a:clrScheme name="von briesen 14">
        <a:dk1>
          <a:srgbClr val="000000"/>
        </a:dk1>
        <a:lt1>
          <a:srgbClr val="B2B2B2"/>
        </a:lt1>
        <a:dk2>
          <a:srgbClr val="000000"/>
        </a:dk2>
        <a:lt2>
          <a:srgbClr val="808080"/>
        </a:lt2>
        <a:accent1>
          <a:srgbClr val="292929"/>
        </a:accent1>
        <a:accent2>
          <a:srgbClr val="D48332"/>
        </a:accent2>
        <a:accent3>
          <a:srgbClr val="D5D5D5"/>
        </a:accent3>
        <a:accent4>
          <a:srgbClr val="000000"/>
        </a:accent4>
        <a:accent5>
          <a:srgbClr val="ACACAC"/>
        </a:accent5>
        <a:accent6>
          <a:srgbClr val="C0762C"/>
        </a:accent6>
        <a:hlink>
          <a:srgbClr val="D48230"/>
        </a:hlink>
        <a:folHlink>
          <a:srgbClr val="99CC00"/>
        </a:folHlink>
      </a:clrScheme>
      <a:clrMap bg1="lt1" tx1="dk1" bg2="lt2" tx2="dk2" accent1="accent1" accent2="accent2" accent3="accent3" accent4="accent4" accent5="accent5" accent6="accent6" hlink="hlink" folHlink="folHlink"/>
    </a:extraClrScheme>
    <a:extraClrScheme>
      <a:clrScheme name="von briesen 15">
        <a:dk1>
          <a:srgbClr val="000000"/>
        </a:dk1>
        <a:lt1>
          <a:srgbClr val="B2B2B2"/>
        </a:lt1>
        <a:dk2>
          <a:srgbClr val="000000"/>
        </a:dk2>
        <a:lt2>
          <a:srgbClr val="808080"/>
        </a:lt2>
        <a:accent1>
          <a:srgbClr val="292929"/>
        </a:accent1>
        <a:accent2>
          <a:srgbClr val="D4782C"/>
        </a:accent2>
        <a:accent3>
          <a:srgbClr val="D5D5D5"/>
        </a:accent3>
        <a:accent4>
          <a:srgbClr val="000000"/>
        </a:accent4>
        <a:accent5>
          <a:srgbClr val="ACACAC"/>
        </a:accent5>
        <a:accent6>
          <a:srgbClr val="C06C27"/>
        </a:accent6>
        <a:hlink>
          <a:srgbClr val="D4782C"/>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vBR Gray Outline Mad</Template>
  <TotalTime>2247</TotalTime>
  <Words>559</Words>
  <Application>Microsoft Office PowerPoint</Application>
  <PresentationFormat>On-screen Show (4:3)</PresentationFormat>
  <Paragraphs>129</Paragraphs>
  <Slides>40</Slides>
  <Notes>0</Notes>
  <HiddenSlides>0</HiddenSlides>
  <MMClips>0</MMClips>
  <ScaleCrop>false</ScaleCrop>
  <HeadingPairs>
    <vt:vector size="4" baseType="variant">
      <vt:variant>
        <vt:lpstr>Theme</vt:lpstr>
      </vt:variant>
      <vt:variant>
        <vt:i4>1</vt:i4>
      </vt:variant>
      <vt:variant>
        <vt:lpstr>Slide Titles</vt:lpstr>
      </vt:variant>
      <vt:variant>
        <vt:i4>40</vt:i4>
      </vt:variant>
    </vt:vector>
  </HeadingPairs>
  <TitlesOfParts>
    <vt:vector size="41" baseType="lpstr">
      <vt:lpstr>vBR Gray Outline Mad</vt:lpstr>
      <vt:lpstr>Recovering Reasonable Attorney’s Fees in Right  to Take Actions</vt:lpstr>
      <vt:lpstr>Thomas S. Hornig von Briesen &amp; Roper, s.c. Milwaukee, Madison, Brookfield  With thanks to Nick Boerke of our office for his invaluable research assistance </vt:lpstr>
      <vt:lpstr>Reasonable Fee  Whatever a “reasonable fee” is, it is always within the Trial Court’s discretion to review and ultimately determine it.    “The next issue is whether Judge Wasielewski properly exercised his discretion when he awarded Steinberg litigation expenses which included $108,867 in attorney’s fees.  The “litigation expenses” which *204sec. 32.28(3)(d), Stats., authorizes a court to award include “reasonable” and “necessary” attorney’s fees.  Section 32.28(1).  Our review of the circuit court’s determination of the value of attorney’s fees is limited to determining whether the circuit court properly exercised its discretion.  Milw. Rescue Mission v. Milw. Redev. Auth., 161 Wis.2d 472, 494, 468 N.W.2d 663 (1991); Standard Theatres v. Transportation Dept., 118 Wis.2d 730, 747, 349 N.W.2d 661 (1984).  A circuit court properly exercises its discretion if it ‘employs a logical rationale based on the appropriate legal principles and facts of record.’  Petros v. City of Watertown,  152 Wis.2d 692, 696, 449 N.W.2d 72 (Ct.App.1989).”  Village of Shorewood v. Steinberg, 174 Wis.2d 191, 496 N.W.2d 57 (1993) </vt:lpstr>
      <vt:lpstr>A contingency fee in an eminent domain case is perfectly permissible, if:     “There is nothing inherently improper about a contingency fee arrangement in an eminent domain case.  Hutterli v. State Conservation Comm.,34 Wis.2d 252, 258, 148 N.W.2d 849 (1967). However, a court in an eminent domain case should use a contingency fee agreement as a guide only and must consider all the circumstances of the case to determine whether the contingency fee amount is a just and reasonable figure.  Id. At 259, 148 N.W.2d 849.  See also Milw. Rescue Mission, 161 Wis.2d at 496-97, 468 N.W.2d 663; Standard Theatres, 118 Wis.2d at 742 n. 7, 349 N.W.2d 661.”  Id. At 204, 496 N.W.2d at 62 </vt:lpstr>
      <vt:lpstr>CAUTION! – In settlement context, beware of Schmitz:  “As its primary ruling, the court upheld the parties’ demonstrated intent for a contingency fee arrangement, but at a straight one-third contingency fee.  To isolate the fee and expenses due Biersdorf from the unallocated lump sum, the court adopted the calculation (“the Koehler calculation”) presented by Schmitz’s expert, Attorney Charles Koehler.  The court started with the $1.6 million settlement, subtracted $1.2 million (the net recovery on a one-third contingency fee), for a gross attorney fee award of $400,000.  The court then added in the $21,091.05 in costs and expenses Biersdorf claimed that he had incurred, for a total of $421,091.05.  For its secondary calculation, the court applied the equitable factors set forth in SCR 20:1.5(a), arriving at a reasonable-attorney-fee computation of $350,000.  Again adding the costs and expenses Biersdorf had incurred, the alternate fees-and-expenses calculation came to $371,091.05. The court entered judgment under its primary ruling for $421,091.05 and, in the alternative, for $371,091.05. Both parties appeal.”  Attorney Biersdorf sought for his fee:  $961,563.00  Schmitz v. DOT, No. 2011 AP 849, 2012 WL 933710 (Wis. App. Mar. 21, 2012) (Unpublished)  </vt:lpstr>
      <vt:lpstr>   </vt:lpstr>
      <vt:lpstr>Of course, the trial court must first have competency to award litigation expenses in the eminent domain setting.  Village of Shorewood v. Steinberg et al., 174 Wis.2d 191, 496 N.W.2d 57 (1993)   </vt:lpstr>
      <vt:lpstr>Measure of “Reasonableness”  A.  Factors</vt:lpstr>
      <vt:lpstr> 3.   See “Determining Reasonable Attorney Fees,” Wisconsin Lawyer – October, 2012 at   pp.18-23; pp. 60-63.      Excellent Article     4. Ultimately, the application of the “factors” to the proposed fee will be left to the    discretion of the trial court.</vt:lpstr>
      <vt:lpstr>Discussion of Reasonableness of Fees and Discretion of trial court:  “WERE THE FEES CHARGED BY STANDARD’S ATTORNEY REASONABLE AND NECESSARY UNDER THE STATUTE?   The second part of our analysis concerns whether the fees charged by Attorney Daly were reasonable and necessary, based upon the proceedings involved.  As we noted previously, this court has dealt with the question of what constitutes reasonable attorney fees in numerous past decisions.  In Herro, McAndrews &amp; Porter v. Gerhardt, 62 Wis.2d 179, 184, 214 N.W.2d 401 (1974), this court recognized that a conflict exists as to the tests to be applied by the court in determining what constitutes reasonable attorney fees.  The Herro decision recognized that this court had stated  that since the question of what is a reasonable attorney fee is a finding of fact, it will be sustained upon appeal unless clearly unreasonable and against the great weight and clear preponderance of the evidence.  Id. at 183, 214 N.W.2d 401, citing Knoll v. Klatt, 43 Wis.2d 265, 271, 168 N.W.2d 555 (1969); Estate of Marotz, 263 Wis. 99, 103, 56 N.W.2d 856 (1953). However, in Herro, this court also acknowledged that past decisions had also stated that this court will exercise an independent review of the reasonableness of the attorney fees. Id., citing Touchett v. EZ Paintr Corp., 14 Wis.2d 479, 488, 111 N.W.2d 419 (1961).  See also, Estate of Tierney, 70 Wis.2d 438, 443, 234 N.W.2d 357 (1975); Giffen v. Tigerton Lumber co., 26 Wis.2d 327, 132 N.W.2d 572 (1965). The Herro court concluded that the proper test to be utilized was the “independent review” of the attorney fees.  This was based upon this court’s inherent supervisory power over the practice of law, which the Herro court reasoned would be more effectively exercised by independent review of fees.  Accordingly, this court stated in the Herro decision that “this *747 court will independently review attorney’s fees when challenged on appeal and any language to the contrary is withdrawn.” Herro, McAndrews &amp; Porter v. Gerhardt, 62 Wis.2d at 184, 214 N.W.2d 401.</vt:lpstr>
      <vt:lpstr>In First Wisconsin Nat. Bank v. Nicolaou, 113 Wis.2d 524, 335 N.W.2d 390, this court modified the Herro test for determining what constitutes reasonable attorney fees.  After acknowledging that the trial **671 court’s findings and award may be given weight on review, the Nicolaou opinion utilized the following language:   “As part of its inherent supervisory power over the practice of law, this court may independently review the reasonableness of an attorney fee award.” Id. at 537, 335 N.W.2d 390 (citations omitted; emphasis added).   We believe that the trial court is in an advantageous position to make a determination as to the reasonableness of a firm’s rates.  This is because the trial court may be aware of the costs incurred by a firm in managing its legal practice, or is capable of asking to be made aware of them.  As this court noted in Tesch v. Tesch, 63 Wis.2d 320, 335, 217 N.W.2d 647 (1974),   “[The trial judge] has observed the quality of the services rendered and has access to the file in the case to see all of the work which has gone into the action from its inception.  He has the expertise to evaluate the reasonableness of the fees with regard to the services rendered.”   Accordingly, we hold that the proper standard upon review of attorney fees is that the trial court’s determination of the value of these fees will be sustained unless there is an abuse of discretion.”  Standard Theatres, Inc. v. DOT, 118 Wis.2d 730, 746-47 349 N.W.2d 661, 670-71 (1984)  </vt:lpstr>
      <vt:lpstr>Eminent Domain – When do you “get fees?”  A. Pre-Section 32.28, Stats.,   1. Martineau v. State Conservation Commission, 54 Wis.2d 76, 78-85, 194 N.W.2d 664 (1972)      “*78 **665 Appellant Beth Carroll Martineau brought an order to show cause to recover costs and    disbursements, including reasonable attorney fees, incurred in defending a condemnation action    commenced by respondent State conservation Commission of Wisconsin (now Department of Natural    Resources).”    “this court, in **666 Martineau v. State Conservation Comm. (1970), held that respondent had no statutory   authority to condemn appellant’s land *79 and directed the circuit court to terminate the proceedings.    A substantial amount of work was performed by Attorney McKenna, both in obtaining a favorable jury    award, substantially in excess of the jurisdictional offer, and in having the condemnation terminated by    appealing to this court.  If an hourly rate were applied, the fee would total nearly $22,500.  In order to    recover the expenses involved in the action, appellant moved to have costs and disbursements, including a   reasonable amount for attorney’s fees, taxed against respondent.  The trial court, concluding that no    statutory provision permitted the taxation of costs, disbursements or attorney’s fees against the state in    this situation, denied the motion by an order dated October 26, 1970, and awarded statutory costs under    sec. 271.04, Stats. Appeal is taken from that order.”     </vt:lpstr>
      <vt:lpstr> “Even though statutes allowing the taxation of costs against the sovereign are, in a sense, remedial, they  are in derogation of the common law and should, therefore, be strictly construed, Herro v. Natural  Resources Board (1971), 53 Wis.2d 157, 192 N.W.2d 104.”   “Sec. 32.17(3), Stats., specifically allows recovery from the state of costs and disbursements, including  reasonable attorney’s fees in case of abandonment of condemnation proceedings.”   “The question is whether sec. 32.06(9)(a), Stats., contemplates awarding attorney’s fees in the event of  involuntary abandonment of condemnation proceedings brought about by a mandate of this court.”   “We think that appellant is not entitled to have attorney’s fees taxed against the state under sec.  32.06(9)(a), Stats., inasmuch as the statute, by its terms, plainly contemplates voluntary abandonment of  *85 condemnation and does not apply in a situation in which this court has determined that the condemnor  has no authority to take the property in question.  Any other interpretation would violate the rule against  taxation of costs against the state in the absence of a statute expressly allowing such taxation.   Appellant also contends that the denial of attorney’s fees would be violative  of art, I, sec. 13 of the  Wisconsin Constitution, which provides:   ‘The property of no person shall be taken for public use without just compensation therefore.’   The same contention was raised and rejected by this court in North America Realty Co. v. Milwaukee  (1926), 189 Wis. 585, 586, 208 N.W. 489.”</vt:lpstr>
      <vt:lpstr> 2.  Usually you didn’t!    “We note at the outset that generally, except for court costs and fees, a plaintiff may not recover    attorney fees and expenses of litigation in his or her claim against the defendant unless such liability    arises from specific statutory provisions or the contract of the parties.  Cedarburg Light &amp; Water Comm.   V. Glens Falls Ins. Co., 42 Wis.2d 120, 124-25, 166 N.W.2d 165 (1969).”    Shands v. Castrovinci, 115 Wis.2d 352, 340 N.W.2d 506 (1983)    3.  Section 32.05(5) existed, but that was very limited:      “When an owner desires to contest the right of the condemnor to condemn the property described in    the jurisdictional offer, for any reason other than that the amount of compensation offered is    inadequate, such owner may . . .commence an action in the circuit court of the county wherein the    property is located, naming the condemnor as defendant . . . . If the final judgment of the court is that   the condemnor cannot condemn the property described in the jurisdictional offer, the judgment shall    also award the owner such sum as will in the opinion of the court reimburse the owner for his    reasonable costs, disbursements and expenses including reasonable attorney and engineering fees    actually incurred because of the action of the condemnor, but the judgment shall not, in addition    thereto, award the owner taxable costs and disbursements pursuant to ch. 271.” </vt:lpstr>
      <vt:lpstr> 4. And, Wisconsin courts interpreted this section restrictively:   a. ABRAHAMSON, Justice.   “The sole issue on appeal is whether the property owners are entitled to attorney’s fees under sec.    32.05(5), Stats., where the condemnation proceeding is terminated as a result of a defect in the    jurisdictional offer.  The trial court awarded fees; we reverse, holding that the owners were not    entitled to attorney’s fees under sec. 32.05(5), Stats.” Footnote 1    . . .    “We have said that the constitutional requirement of just compensation does not compel the    condemnor to pay the condemnee’s attorney’s fees in eminent domain proceedings.  Martineau v.    State Conservation Comm., 54 Wis.2d 76, 85, 194 N.W.2d 664 (1972) Footnote 5  The allowance of    attorney’s fees in condemnation cases is a matter of policy to be determined by the legislature and   not a matter of constitutional right.” Footnote 6    . . .    “This limited legislative history appears to support the city’s contentions that the phrase “cannot    condemn” means “has no right to condemn” and that the circuit court therefore improperly awarded   attorney’s fees to the Wieczoreks.”   Wieczorek v. City of Franklin, 82 Wis2d. 19, 20-24, 260 N.W.2d 650, 650-52 (1978)</vt:lpstr>
      <vt:lpstr>b. Leathem Smith Lodge, Inc. v. State of Wisconsin, 94 Wis.2d 406, 419-20, 288 N.W.2d 808, 815 (1980)  “The condemnees have filed a motion to review the trial court’s order denying actual costs.  We affirm that order, because sec. 32.05(11)(b), Stats. 1975, limits the condemnee’s recovery of costs in an action of this type to no more than statutory costs and disbursements.  That section provides:    ‘If the jury verdict as approved by the court exceeds the basic award, the appellant shall have  judgment for the amount of such excess plus legal interest thereon to date of payment in full  from that date which is 14 days after the date of taking plus statutory taxable costs and  disbursements pursuant to s. 814.02(2).’(Emphasis supplied.)   It should be noted that the trial court proceeded under sec. 814.02(2) Stats. 1975,  and awarded the maximum statutory costs of $100 and disbursements.  The cost awarded was then doubled, pursuant to sec. 807.01(3), because the jury award exceeded the pretrial settlement offer tendered by the condemnees.  The trial court correctly stated that any modification of the existing statutory costs was for the legislature.  Subsequently, sec. 32.28, Stats., was created to provide that condemnees could recover actual costs covering attorney and expert witness fees.  This statute does not apply to the present case.   The rule applicable to this case is stated in Wieczorek v. Franklin, 82 Wis.2d 19, 23, 260 N.W. 2d 650, 651 (1978):    ‘We have said that the constitutional requirement of just compensation does not compel the  condemnor to pay the condemnee’s attorney’s fees in eminent domain proceedings.   Martineau v.  State Conservation Comm., 54 Wis.2d 76, 85, 194 N.W. 2d 664 (1972).  The allowance of attorney’s  fees in condemnation cases is a matter of policy to be determined by the legislature and not a matter  of constitutional right.’   We affirm the court’s order allowing costs.” </vt:lpstr>
      <vt:lpstr>And, then the sun comes out!</vt:lpstr>
      <vt:lpstr> B.  Section 32.28, Stats. Costs.  (1) In this section, “litigation expenses” means the sum of the costs, disbursements and expenses, including reasonable attorney, appraisal and engineering fees necessary to prepare for or participate in actual or anticipated proceedings before the condemnation commissioners, board of assessment or any court under this chapter.   (2) Except as provided in sub.(3), costs shall be allowed under ch. 814 in any action brought under this chapter.  If the amount of just compensation found by the court or commissioners of condemnation exceeds the jurisdictional offer or the highest written offer prior to the jurisdictional offer, the condemnee shall be deemed the successful party under s. 814.02(2).   (3) In lieu of costs under ch. 814, litigation expenses shall be awarded to the condemnee if:  (a) The proceeding is abandoned by the condemnor;  (b) The court determines that the condemnor does not have the right to condemn part or all of the property described in the jurisdictional offer or there is no necessity for its taking;  (c) The judgment is for the plaintiff in an action under s. 32.10;  (d) The award of the condemnation commission under s. 32.05(9) or 32.06 (8) exceeds the jurisdictional offer or the highest written offer prior to the jurisdictional offer by at least $700 and at least 15% and neither party appeals the award to the circuit court;  (e) The jury verdict as approved by the court under s. 32.05 (11) exceeds the jurisdictional offer or the highest written offer prior to the jurisdictional offer by at least $700 and at least 15%  (f) The condemnee appeals an award of the condemnation commission which exceeds the jurisdictional offer or the highest written offer prior to the jurisdictional offer by at least $700 and at least 15%, if the jury verdict as approved by the court under s. 32.05 (10) or 32.06 (10) exceeds the award of the condemnation commission by at least $700 and at least 15%  (g) The condemnor appeals the award of the condemnation commission, if the jury verdict as approved by the court under s. 32.05 (10) or 32.06 (10) exceeds the jurisdictional offer or the highest written offer prior to the jurisdictional offer by at least $700 and at least 15%;  (h) The condemnee appeals an award of the condemnation commission which does not exceed the jurisdictional offer or the highest written offer prior to the jurisdictional offer by 15%, if the jury verdict as approved by the court under s. 32.05 (10) or 32.06 (10) exceeds the jurisdictional offer or the highest written offer prior to the jurisdictional offer by at least $700 and at least 15%; or  (i) The condemnee appeals an assessment of damages and benefits under s. 32.61 (3), if the judgment is at least $700 and at least 15% greater than the award made by the city. </vt:lpstr>
      <vt:lpstr>III. Right to Take Cases and Fees   A. Starting Point:   1)  32.28(3)(a)   The proceeding is abandoned by the condemnor;    2) 32.28(3)(b)    The court determines that the condemnor does not have the right to condemn part or all of the property    described in the jurisdictional offer or there is no necessity for its taking.    3) 32.28 (3)(c)   The judgment is for the plaintiff in an action under s. 32.10 </vt:lpstr>
      <vt:lpstr>  B.  The Cases    1.  First, Background     a. 1983 – Shands v. Castrovinci, 115 Wis.2d 352, 340 N.W.2d 506 (1983)     “The issues presented on this appeal are whether sec. 100.20(5), Stats., requires an award of     reasonable attorney fees for an appeal in an action for violation of Wis. Adm.Code sec. Ag      134.06; and, if such attorney fees are recoverable, whether a tax supported legal services      organization is entitled to receive attorney fees even though the client is not responsible for      paying a legal fee.”      “In light of these important interests, we find no reason to interpret sec. 100.20(5), Stats., as     limiting the award of attorney fees to the original trial court litigation.  Accordingly, we hold     that a tenant who has suffered pecuniary loss because of a violation of Wis.Adm.Code Ch. Ag     134 shall recover reasonable attorney fees for appellate review undertaken to attack or      defend a trial court’s decision in the suit.”      “To permit the recovery of attorney fees for successful appellate work is simply to recognize     that an attorney’s effort at that stage is as essential to the tenant’s success as is an attorney’s     work at the trial court level.  Furthermore, we recognize that, if attorney fees were not      recoverable on appeal, landlords could defeat the statutory purposes by the simple expedient     of an appeal, which will be prohibitively expensive for many tenants; similarly, tenants would     have little incentive to pursue a meritorious claim on appeal where they had not prevailed at     the trial court level.  In short, to deny attorney fees to tenants who need to pursue appellate     review to enforce their rights would undercut the salutary objectives of the statute.”</vt:lpstr>
      <vt:lpstr>   b. 1984 – Maxey v. Redevelopment Authority of the City of Racine, 120 Wis.2d 13, 18-23 353      N.W.2d 812 (1984)          “The effect of the supreme court’s decision in Maxey I was to invalidate the direct      condemnation proceedings.  Therefore, no litigation expenses could be awarded, within the      context of that action, because none of the events set forth in sec. 32.28(3), Stats., governing     when litigation expenses shall be awarded had occurred.”  Footnote 5       “However, Racine overlooks sec. 32.28(3)(c) which governs the awarding of litigation expenses     in this inverse action.  The statute provides as follows:      (3) In lieu of costs under ch. 814, the court shall award litigation expenses to the condemnee     if:      . . .      (c) The judgment is for the plaintiff in an action under s. 32.10.      In this inverse action, Maxey has obtained a judgment and is therefore entitled to his litigation     expenses.  We therefore conclude that Maxey, as the successful plaintiff in an inverse      condemnation action, is entitled to *21 litigation expenses which include those expenses      related to the direct condemnation case.     </vt:lpstr>
      <vt:lpstr>   Expenses Related To The Allocation Proceeding    “Based on the above reasoning and absent other authority, we would have little difficulty in    accepting the condemnees’ argument that expenses related to an allocation proceeding also    constitute litigation expenses within the meaning of sec. 32.28(1), Stats. There is other    authority, however, which leads us to conclude that expenses related to an allocation    proceeding are not to be paid by the condemnor.  This authority is the language and effect of   sec. 32.11, Stats., as it relates to the subsequent enactment of sec. 32.28.  Section 32.11    provides:     **817 If any defect of title to or encumbrance upon any parcel of land is     suggested upon any appeal, or if any person petitions the court in which an     appeal is pending setting up a claim adverse to the title set out in said petition     to said premises and to the money or any part thereof to be paid as     compensation for the property so taken, the court shall thereupon determine the    question so presented.  Judgment shall be entered on such determination, with    costs to the prevailing party.  An appeal from such judgment may be taken as     from a judgment in an action.  [Emphasis added.]    This section expressly authorizes an allocation of the award with the awarding of costs to the   prevailing party.”  Footnote 6     </vt:lpstr>
      <vt:lpstr>  “Section 32.11, Stats., does not allude to “litigation expenses” but rather utilizes the    traditional language of “costs.”  Prior to the enactment of sec. 32.28, Stats., attorneys fees    were not recoverable in a condemnation proceeding.  Footnote 8  Maxey argues **818 that the   enactment of sec. 32.28 served to broaden the traditional concept of costs as recited in sec.    32.11.  We disagree.  We note that sec. 32.28 retains the concept of costs, separate and apart   from disbursements and expenses (including attorneys fees).  Section 32.11 similarly alludes to   costs but does not embrace disbursements, expenses or attorneys fees.”   </vt:lpstr>
      <vt:lpstr>  c. 1988 -  Richland County v. State Dept. of Health and Social Services, 146 Wis.2d 271, 430    N.W.2d 374 (Wis. App.1988)      “Frivolous.”    “Harris claims that she is entitled to costs and attorney fees on this appeal.  We agree.  The    trial court was required to award her costs and reasonable attorney fees.  To enforce her right   she was forced to appeal.  We conclude that the purpose of sec. 814.025, Stats., would be    substantially compromised if victims of a frivolous claim or defense were compelled to litigate   at their own expense their entitlement to costs and fees.    Allowing appeal costs and fees to the successful party to whom costs and attorney fees have    been awarded under sec. 814.025, Stats., is consistent with the approach approved in In    Matter of Estate of Trotalli, 123 Wis.2d 340, 363-64, 366 N.W.2d 879, 890-91 (1985).”     d. 1990 -  Siegel v. Leer, 156 Wis.2d 621, 457 N.W.2d 533 (Wis. App. 1990)    “Leer next challenges the reasonableness of the $4,479.24 attorney’s fees awarded to Cap.    The reasonableness of an attorney’s fee is one of those rare questions of law to which we give   weight to the trial court’s determination.  Nelson v. Machut, 138 Wis.2d 301, 305, 405 N.W.2d   776, 778 (Ct.App.1987).    APPELLATE ATTORNEY’S FEES   Cap also requests that we award it appellate attorney’s fees pursuant to sec. 135.06,    Stats. Cap contends that the “actual costs of the action” language in the statute includes    appellate attorney’s fees.  We agree.”</vt:lpstr>
      <vt:lpstr>  e. 1991 -  Radford v. J.J. B. Enterprises, Ltd. et al., 163 Wis.2d 534, 472 N.W.2d 790 (Wis.    App. 1991)    Buyers of a cabin cruiser with a wood hull bring intentional misrepresentation claim against    several for false representations of the hull’s soundness.  The court of appeals holds:      “We hold that the entire amount of the plaintiffs’ attorney’s fees was properly assessed    against the defendants.”    and,    “A different issue regarding attorney’s fees is raised by the Radfords.  They ask us to    remand the case to the trial court for an award of appellate attorney’s fees pursuant to sec.    100.18(11)(b)2, Stats, and Shands v. Castrovinci, 115 Wis.2d 352, 340 N.W.2d 506 (1983).     Shands held that a tenant who prevails on appeal is entitled to reasonable appellate    attorney’s fees under sec. 100.20(5), Stats. Shands, 115 Wis.2d at 361, 362, 340 N.W.2d at    510, 511.  We similarly hold that a party who prevails on appeal in an intentional    misrepresentation case brought under sec. 100.18 is likewise entitled to reasonable appellate   attorney’s fees.”    </vt:lpstr>
      <vt:lpstr>  f. 2001 -  Benkoski v. Flood et al., 2001 Wis. App. 84, 242 Wis.2d 652, ¶¶ 37-38, 626 N.W.2d    851    Owner of mobile home brought action against mobile home park operators alleging statutory    violations.    “We conclude that the trial court did not erroneously exercise its discretion in awarding    Benkoski his attorney fees incurred in defense of Flood’s counterclaim.”    “As a final matter, we address Benkoski’s request for attorney fees incurred on appeal.    This question was answered by our supreme court in Shands when it held that a plaintiff who    recovers attorney fees at the trial court level shall recover further attorney fees incurred on a   successful defense of the award on appeal.  See Shands 115 Wis.2d at 359, 340 N.W.2d 506.     Therefore we hold that Benkoski is entitled to his appellate attorney fees and remand this    case to the trial court for such a determination.”</vt:lpstr>
      <vt:lpstr> 2.  Fees in “Right to Takes”    a.  Toombs v. Washburn County, 119 Wis.2d 346, 350 N.W.2d 720 (Wis.App. 1984)    Court of Appeals holds:       “The first step in condemnation for this purpose is the adoption of a relocation order    under sec. 32.05(1), Stats. Wisconsin Town House Builders, Inc. v. City of Madison, 37    Wis.2d 44, 52, 154 n.W.2d 232, 235 (1967).  The relocation order takes the place of and    constitutes a determination of necessity.  Id.  Therefore, until the county produces a    valid relocation order, it has failed to establish the necessity for taking the land it     seeks to condemn.”    “A valid relocation order is required to establish the necessity for condemnation under sec. 32.05   and, because the county failed to produce a valid relocation order as required by statute, the    Toombses were entitled to litigation expenses under sec. 32.28(3)(b).”    Wieczorek distinguished:    “[4] Wieczorek v. City of Franklin, 82 Wis.2d 19, 260 N.W.2d 650 (1978), does not require a    different result.  In that case, the condemnees were not entitled to attorney fees under sec.    32.05(5) Stats. (1971), for successfully challenging a city’s defective jurisdictional offer.    Wieczorek, 82 Wis.2d at 25-26, 260 N.W.2d at 653. The jurisdictional offer is a jurisdictional    requisite to condemnation, sec. 32.05(4), Stats., a matter independent of whether the    condemnor has proved there is a necessity for the taking.”      </vt:lpstr>
      <vt:lpstr>  b.  W.H. Pugh Coal Co. v. State of Wisconsin, 157 Wis.2d 620, 460 N.W.2d 787 (Wis. App.    1990)      “IV. ATTORNEYS’ FEES    The next issue is whether the trial court erred in awarding Pugh attorneys’ fees for the    litigation involving the temporary taking. Footnote 3 The state contends that such an award in   a just compensation case is improper because it is not authorized by either statute or by the    state constitution. We reluctantly agree.    Just compensation following a taking is a constitutional necessity rather than a legislative    dole. See Zinn, 112 Wis.2d at 436, 334 N.W.2d at 76. But the constitutional requirement of    just compensation does not necessarily include payment by the state of Pugh’s attorneys’    fees. See Wieczorek v. City of Franklin, 82 Wis.2d 19, 23, 260 N.W.2d 650, 651 (1978); see    also Dohany v.Rogers, 281 U.S. 362, 368, 50 S.Ct. 299, 302, 74 L.Ed. 904 (1930). In takings    cases, the allowance of attorneys’ fees is a matter for the legislature and not a matter of    constitutional right. Wieczorek, 82 Wis.2d at 23, 260 N.W.2d at 651.    Unless expressly authorized by statute, attorneys’ fees are not taxable against the state.    Martineau v. State conservation Comm’n, 54 Wis.2d 76, 79, 194 N.W.2d 664, 666 (1972).    While sec. 32.28(3)(b), Stats., allows reasonable attorneys’ fees where “[t]he court    determines that the condemnor does not have the right to condemn . . . the property . . . Or   there is no necessity for its taking,” this case did not arise under ch. 32, Stats.”    </vt:lpstr>
      <vt:lpstr>  “But wait – There’s more!”      “V. APPELLATE FEES AND DOUBLE COSTS    Finally, Pugh contends that the state’s errors and dilatory tactics have caused Pugh    unnecessary hardship and expense in its attempts to realize the compensation to which it is    constitutionally entitled. Consequently, Pugh asks that we award appellate attorneys’ fees    and double costs.    A condemnee who prevails on appeal may recover reasonable attorneys’ fees incurred on    appeal. Narloch v. DOT, 115 Wis.2d 419, 440, 340 N.W.2d 542, 552-53 (1983). In Narloch, our   supreme court said:    [W]hen part or all of the condemnee’s property has been taken . . . [i]f this determination is    affirmed on appeal, and the condemnee prevails, it would be inconsistent [with the concept    of just compensation] to allow the condemnee to recover only those litigation expenses    incurred in circuit court proceedings, but not those incurred in an appeal.    Id. At 440-41, 340 N.W.2d at 553.”      “We conclude that the Narloch and Riley rationales apply with equal force in the case of an    uncompensated taking. Accordingly, we conclude that appellate attorneys’ fees are available   as to the issues on which Pugh prevailed on appeal.” </vt:lpstr>
      <vt:lpstr>   c.  Warehouse II v. DOT, 2006 WI 62, 291 Wis.2d 80, 715 N.W.2d 213    WIS DOT commences a condemnation action against property owner.  Property owner challenges DOT’s  jurisdictional offer to purchase.  The circuit court rules that DOT had not negotiated in good faith and that,  therefore, the jurisdictional offer to purchase was invalid.  It further held no litigation expenses were due  property owner.  Property owner appeals.    In a 5:2 decision (The Chief Justice and Justice Walsh Bradley dissenting), the Court holds:    “Because required good faith negotiations are a jurisdictional prerequisite to the exercise of eminent  domain power under § 32.05, Stats., the absence of such negotiations causes the Jurisdictional Offer and all  actions undertaken thereafter by Defendant, including the Award of Damages, to be null and void.”    § 32.28(3)(b) was the fulcrum of the Court’s decision:    “In lieu of costs under ch. 814, litigation expenses shall be awarded to the condemnee if:  . . . .    (b) The court determines that the condemnor does not have the right to condemn part or all of the  property described in the jurisdictional offer or there is no necessity for its taking.”   “Whether Warehouse has proven that the DOT did not have the “right-to-condemn” is at issue.”   “¶34 Therefore, we conclude that Wis. Stat. § 32.28(3)(b) applies when the condemnor’s jurisdictional offer  to purchase was not made after good faith negotiations, thereby causing a jurisdictional defect in the  jurisdictional offer to purchase.  This jurisdictional defect causes the condemnor to lack the statutory right  to condemn.”   </vt:lpstr>
      <vt:lpstr> Footnote 13 is also important:    “13. The dissent contends that because we interpreted the phrase “cannot condemn” to mean “has no right  to condemn” in Wieczorek v. City of Franklin, 82 Wis.2d 19, 260 N.W.2d 650 (1978), Wieczorek controls the  outcome of this case.  Dissent, ¶ 42.  We disagree.  First, the defect in Wieczorek was merely a technical  defect, not a jurisdictional defect, as is present here.  Second, we interpreted a different statute in  Wieczorek, as we have explained above. Third, the Legislative Reference Bureau’s Analysis anticipated an  increase in litigation costs due to the increased number of circumstances under which a property owner  could contest the right to condemn under the 1977 revisions.  Our decision is consistent with that  legislative policy choice.”   The Chief Justice was not happy:    “¶ 40 The Department of Transportation began a new condemnation proceeding and has successfully  condemned Warehouse II’s property.  The parties currently dispute the amount of the condemnation award.   Warehouse II asks the State to pay for litigation expenses Warehouse II incurred to delay the inevitable  condemnation.  Unfortunately, the majority opinion obliges.  Many of the condemnee’s litigation expenses  incurred in the first proceeding, for which Warehouse II seeks reimbursement, probably allowed Warehouse II to avoid expenses in the second proceeding.”</vt:lpstr>
      <vt:lpstr> d.  Evergreen v. Town of Perry, 2007 Wis. App. 115, 300 Wis.2d 590, 731 N.W. 2d 667   Landowner files an action that challenged the Town’s right to condemn land.  The Town withdrew the  condemnation petition during the condemnation commissioner’s hearing.  The Circuit Court awarded the  property owner certain litigation expenses but less than that requested.  Property Owner appeals.   The Court’s three holdings that are relevant here are:    (1) litigation expenses are only recoverable after the date of the jurisdictional offer in all condemnation  cases;   (2) attorney fees incurred after town’s abandonment of condemnation proceeding were not “reasonable” or  “necessary” under statute governing award of litigation expenses;    (3) attorney fees incurred in seeking temporary restraining order and injunction were not “reasonable” or  “necessary”;    “Warehouse II expressly overruled Kluenker in favor of a liberal construction of the award of litigation  expenses to a condemnee.  We conclude that Kluenker’s core holding has not been overruled, and that the  circuit court properly exercised its discretion in determining its award of litigation expenses.”   “Thus, an interpretation of §  32.28 to allow litigation expenses incurred prior to the jurisdictional offer is  contrary to the plain language of the statute.  Id.” (citing Kluenke v. DOT, 109 Wis.2d 602)    </vt:lpstr>
      <vt:lpstr> “¶16 WISCONSIN STAT. § 32.28(3) mandates the award of litigation expenses when (1) the condemnor  abandons the proceedings, (2) the condemnor lacks the right to condemn or there is no necessity for the  taking, (3) the property owner prevails in an inverse condemnation action, or (4) the property owner  ultimately recovers a specified amount above the condemnor’s jurisdictional offer.  We are not persuaded  that a right to take action should be treated differently than a just compensation action under this section.   ¶17 In Kluenker, a just compensation case, the condemnor made an original offer far beneath what the  condemnee was willing to accept.  It would have been reasonable for the condemnee to believe  negotiations would fail and the condemnor would serve a jurisdictional offer, commencing anticipated or  actual condemnation proceedings.  However, we held that no litigation expenses were recoverable until the  condemnor actually served a jurisdictional offer applying the plain language of the statute.  Similarly, in  this right-to-take case, although D.S.G. reasonably believed the Town was preparing to serve a  jurisdictional offer when it received the Town’s original offer, there were no actual or anticipated  proceedings until D.S.G. received the jurisdictional offer.  In Kluenker, the condemnee could not prepare  to challenge the sufficiency of the amount of the offer, and here, D.S.G. could not prepare to challenge the  Town’s right to take, before service of the jurisdictional offer.  Footnote 5   ¶18 We next address D.S.G.’s contention that the circuit court erred in declining to award expenses  incurred after abandonment.  While D.S.G. correctly asserts that Wis. Stat. §32.28 does not expressly state  that fees are only recoverable prior to abandonment or if the continuation of proceedings was not  attributable to the condemnee, we conclude that the circuit court properly exercised its discretion in  determining that the fees incurred after abandonment were not reasonable or necessary.”     </vt:lpstr>
      <vt:lpstr> e.  Klemm v. ATC, LLC, 2011 WI 37, 333 Wis.2d 580, 798 N.W.2d 223   Landowners filed a motion for an award of litigation expenses following a successful challenge to the  amount of ATC’s negotiated offer of compensation for grant of an easement.   DOT counsel had anticipated 30 years prior that, with respect to the legislation creating Sec. 32.28, Stats.,  “it is not clear whether litigation expenses may be awarded if an appeal is taken from a negotiated price,  i.e. Certificate of Compensation.”   The Circuit Court answered the question yes; the Court of Appeals no.  The Supreme Court’s decision:   “¶5 We examine the texts of Wis. Stat. § 32.06 and § 32.28(3)(d) (the statutes at issue),  the statutes in  the context of the condemnation statutes, the legislative purpose of awarding litigation expenses, and the  legislative history of §§ 32.06 and 32.28(3)(d). Upon such review, we conclude that litigation expenses shall  be awarded to an owner pursuant to Wis. Stat. § 32.28(3)(d) if the owner conveys the property and receives  a certificate of compensation pursuant to § 32.06(2a), with no jurisdictional offer issued under § 32.06(3);  timely appeals to the circuit court, which refers the matter to the chairperson of the county condemnation  commissioners; and is awarded at least $700 and at least 15% more than the negotiated price under  §32.06(2a); and neither party appeals the commission’s award.” </vt:lpstr>
      <vt:lpstr> f.  Town of Perry (Again!) DSG Evergreen F.L.P. and Voss Farms v. Town of Perry,   No. 2012 AP 2297, 2012 WL 6049246 (Wis. App. Dec. 6, 2012) (unpublished).   After protracted litigation, the Town files a second petition for condemnation proceedings.  Property owners filed a right to take action pursuant to Sec. 32.06(5), Stats., alleging the Town had no right to take their land.   “5 ¶15 Relying on Warehouse II, the circuit court in the present case concluded that the Town did not have  the right to condemn the property at issue because, as determined by the circuit court in Case  No.2004CV2620, the July 2004 jurisdictional offer was fundamentally defective due to the Town’s failure to  negotiate with Voss Farms prior to issuing the jurisdictional offer and the Town’s failure to provide DSG and  Voss Farms with separate appraisals for their respective parcels.”   Because the Town’s failure to negotiate with Voss Farms was, by itself, a jurisdictional defect resulting in  the Town’s inability to condemn the property, we need not and do not address the Town’s arguments as to  whether the deficient appraisal was also a jurisdictional defect.   Property owners were awarded litigation expenses and further sought the Court of Appeals’ assistance with respect to recovering appellate litigation expenses under Sec. 32.28(3)(g), Stats.  The Court of Appeals reaction:   “10 ¶30 DSG and Voss Farms also seek to recover their litigation expenses incurred on appeal, pursuant to  WIS. STAT. § 32.28(3)(g). 8 We question whether it is necessary for a party to obtain a ruling from this  court in order to recover appellate litigation expenses under § 32.28(3)(g), as opposed to simply requesting  them from the circuit court following remittitur.  Nonetheless, to avoid possible confusion, we address the  matter.  In Narloch v. State Dept. of Transportation, 115 Wis.2d 419, 439, 340 N.W.2d 542 (1983), the  supreme court held that “litigation expenses” under § 32.28(3)(g) included recovery of those expenses that  a prevailing condemnee incurs in an appeal.  here, pursuant to § 32.28(3)(g) and Narloch, 115 Wis.2d at  439, 340 N.W.2d 542, DSG and Voss Farms, the prevailing condemnees, are entitled to litigation expenses  associated with the appellate proceedings. </vt:lpstr>
      <vt:lpstr> g.  Waller v. American Transmission Company, LLC, 2013 WI 77, 350 Wis.2d 242, 833 N.W.2d 764   In this 5:2 Supreme Court Decision (The Chief Justice and Justice Walsh Bradley dissenting), the Court held:   (1) right-to-take provision set out proper and exclusive way for a property owner to raise a claim that the  owner would be left with an uneconomic remnant after a partial taking by condemnor;    (2) right-to-take action had to be decided promptly by circuit court and did not prevent the condemnor  from filing simultaneous valuation petition;   (3) it was not clearly erroneous for circuit court to conclude that utility’s condemnation resulted in  remaining property being an uneconomic remnant;   (4) owners were entitled to litigation expenses; and   (5) owners were displaced persons and, thus, were entitled to relocation expenses.   “¶6 First, Wis. Stat. § 32.06(5), the “right-to-take” provision, sets out the proper and exclusive way for a  property owner to raise a claim that the owner will be left with an uneconomic remnant after a partial  taking by the condemnor.  An uneconomic remnant claim should be brought under § 32.06(5) because the  condemnor has failed to include an offer to acquire any uneconomic remnant in the condemnor’s  jurisdictional offer.”   “¶7 Second, the Wallers’ property, after ATC took two easements for transmission lines, is an uneconomic  remnant because it is of such size, shape, and condition as to be of substantially impaired economic  viability as either a residential or an industrial parcel.”   </vt:lpstr>
      <vt:lpstr> “¶8 Third, the Wallers prevailed on their uneconomic remnant claim brought under Wis. Stat. § 32.06(5) –  the right-to-take statute – and, therefore, were entitled to litigation expenses under Wis. Stat. § 32.28.”   Once again, the dissent was not pleased:   ¶123 The majority has transformed what should be a case of minor statewide impact involving only a small  amount of money into a case with significant ramifications and costly consequences for rate-payers and  taxpayers who end up paying the bills.   ¶124 The ramifications will affect how all condemnors throughout the state proceed with the taking of  property for projects, large and small.  Footnote 1   ¶125 Because the majority rewrites and broadens the statutory definition of an uneconomic remnant,  condemnors may now be required to take an increased amount of property that they do not want or need  for their projects.  Increased costs to ratepayers and taxpayers will accompany these unnecessary takings  because now condemnors can be required to pay for the entire property, together with relocation benefits,  rather than paying for the taking of only an easement.”</vt:lpstr>
      <vt:lpstr> In this Wisconsin Court of Appeals Decision, it was held that condemnee was entitled to an award of post-judgment interest despite condemnor’s appeal.   h.  Geise v. American Transmission Company LLC, 2014 Wis. App. 72, ¶¶29-36, 355 Wis.2d 454, 853 N.W.2d  564    “¶29 On cross-appeal, the parties dispute whether the circuit court erred in denying post-judgment interest  to Geise under Wis. Stat. § 32.06(10)(d).  The circuit court determined that, under § 32.06(10)(d), “interest  has and does not accrue on the judgment amount (total awarded by jury plus costs of litigation) as a result  of ATC’s appeal, which has been filed.”  This is an issue of first impression.”   “The provision at issue here, § 32.06(10)(d), regarding post-judgment interest, provides in full:    All judgments required to be paid shall be paid within 60 days after entry of judgment unless   within this period appeal is taken to the court of appeals or unless condemnor has petitioned   for and been granted an order abandoning the condemnation proceeding.  Otherwise such    judgment shall bear interest from the  date of entry of judgment at the rate of 10% per year   until payment.”      </vt:lpstr>
      <vt:lpstr> “¶34 We conclude that the only reasonable way to read Wis. Stat. § 32.06(10)(d) is that: (1) a party  required to pay a judgment must pay the judgment within sixty days after entry of judgment; (2) a party  need not pay a judgment within that sixty-day period if the judgment is appealed to this court within that  period or a condemnor petitions for and obtains an order to abandon the condemnation proceeding; and (3)  if a judgment required to be paid is not paid within that period, the judgment bears interest from the date  of entry of judgment at a rate of ten percent per year until the judgment is paid in full (if that judgment is  not reversed on appeal).  Thus, we read the statute to mean that a judgment that is appealed within sixty  days after entry of judgment does not have to be paid within that time period; however, the judgment  nonetheless bears interest from the date of entry of judgment if it is not paid within that time period,  assuming the judgment, or some portion of it, is upheld on appeal.  The necessary result of this reading is  that interest accrues during the pendency of an appeal and post-judgment interest must be paid.   ¶35 Our construction of Wis. Stat. § 32.06(10)(d) is the only reasonable construction because it avoids an  absurd result.”   “¶36 Moreover, our construction fulfills the legislative purpose behind the statutory provisions in Wis. Stat.  ch. 32, which is to justly compensate owners for the taking of their property by condemnation and thus to  make them whole.  See Standard Theatres, Inc. v. State, 118 Wis.2d 730, 744-45, 349 N.W.2d 661 (1984).   Post-judgment interest in a condemnation proceeding, such as this, is part of the just compensation to  which a condemnee is entitled.  See W.H. Pugh Coal Co. v. State, 157 Wis.2d 620, 633, 460 N.W.2d 787 (Ct.  App. 1990).  “[J]ust compensation is for property presently taken and necessarily means the property’s  present value, presently paid not its present value to be paid at some future time without interest.”  Id.  (quoting another source).  Our construction ensures that the condemnee is awarded just compensation for  the taking of his or her property and thus comports with the purpose behind ch. 32.”</vt:lpstr>
      <vt:lpstr>THANK YOU  Thomas S. Hornig von Briesen &amp; Roper, s.c. 3 S. Pinckney Street, Suite 1000 Madison, WI  53703 </vt:lpstr>
    </vt:vector>
  </TitlesOfParts>
  <Company>von Briesen &amp; Roper, s.c.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vBRUser</dc:creator>
  <cp:lastModifiedBy>vBRUser</cp:lastModifiedBy>
  <cp:revision>153</cp:revision>
  <cp:lastPrinted>2015-05-15T20:34:37Z</cp:lastPrinted>
  <dcterms:created xsi:type="dcterms:W3CDTF">2015-04-24T20:50:48Z</dcterms:created>
  <dcterms:modified xsi:type="dcterms:W3CDTF">2015-05-21T22:05:19Z</dcterms:modified>
</cp:coreProperties>
</file>