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84" r:id="rId4"/>
    <p:sldId id="285" r:id="rId5"/>
    <p:sldId id="257" r:id="rId6"/>
    <p:sldId id="258" r:id="rId7"/>
    <p:sldId id="289" r:id="rId8"/>
    <p:sldId id="282" r:id="rId9"/>
    <p:sldId id="260" r:id="rId10"/>
    <p:sldId id="283" r:id="rId11"/>
    <p:sldId id="262" r:id="rId12"/>
    <p:sldId id="287" r:id="rId13"/>
    <p:sldId id="288" r:id="rId14"/>
    <p:sldId id="290" r:id="rId15"/>
    <p:sldId id="292" r:id="rId16"/>
    <p:sldId id="293" r:id="rId17"/>
    <p:sldId id="300" r:id="rId18"/>
    <p:sldId id="294" r:id="rId19"/>
    <p:sldId id="299" r:id="rId20"/>
    <p:sldId id="295" r:id="rId21"/>
    <p:sldId id="296" r:id="rId22"/>
    <p:sldId id="297" r:id="rId23"/>
    <p:sldId id="298" r:id="rId24"/>
    <p:sldId id="303" r:id="rId25"/>
    <p:sldId id="302" r:id="rId26"/>
    <p:sldId id="301" r:id="rId27"/>
    <p:sldId id="304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99" autoAdjust="0"/>
  </p:normalViewPr>
  <p:slideViewPr>
    <p:cSldViewPr>
      <p:cViewPr varScale="1">
        <p:scale>
          <a:sx n="98" d="100"/>
          <a:sy n="98" d="100"/>
        </p:scale>
        <p:origin x="-163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410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ls01\users\beachysk\Admin\Presentations\Comps%20char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Sales</a:t>
            </a:r>
            <a:r>
              <a:rPr lang="en-US" baseline="0"/>
              <a:t> Prices (Unadjusted)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0" h="0"/>
            </a:sp3d>
          </c:spPr>
          <c:dPt>
            <c:idx val="0"/>
            <c:spPr>
              <a:solidFill>
                <a:srgbClr val="4F81BD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5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6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9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Val val="1"/>
          </c:dLbls>
          <c:cat>
            <c:strRef>
              <c:f>Sheet1!$H$107:$N$107</c:f>
              <c:strCache>
                <c:ptCount val="7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Average</c:v>
                </c:pt>
                <c:pt idx="6">
                  <c:v>Conclusion</c:v>
                </c:pt>
              </c:strCache>
            </c:strRef>
          </c:cat>
          <c:val>
            <c:numRef>
              <c:f>Sheet1!$H$108:$N$108</c:f>
              <c:numCache>
                <c:formatCode>"$"#,##0.00</c:formatCode>
                <c:ptCount val="7"/>
                <c:pt idx="0">
                  <c:v>779.51</c:v>
                </c:pt>
                <c:pt idx="1">
                  <c:v>331.83</c:v>
                </c:pt>
                <c:pt idx="2">
                  <c:v>395.57</c:v>
                </c:pt>
                <c:pt idx="3">
                  <c:v>490.7</c:v>
                </c:pt>
                <c:pt idx="4">
                  <c:v>296.97000000000003</c:v>
                </c:pt>
                <c:pt idx="5">
                  <c:v>458.916</c:v>
                </c:pt>
                <c:pt idx="6">
                  <c:v>730</c:v>
                </c:pt>
              </c:numCache>
            </c:numRef>
          </c:val>
        </c:ser>
        <c:dLbls>
          <c:showVal val="1"/>
        </c:dLbls>
        <c:gapWidth val="85"/>
        <c:axId val="64493056"/>
        <c:axId val="64494976"/>
      </c:barChart>
      <c:catAx>
        <c:axId val="64493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 dirty="0"/>
                  <a:t>Comparable Sales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64494976"/>
        <c:crosses val="autoZero"/>
        <c:auto val="1"/>
        <c:lblAlgn val="ctr"/>
        <c:lblOffset val="100"/>
      </c:catAx>
      <c:valAx>
        <c:axId val="64494976"/>
        <c:scaling>
          <c:orientation val="minMax"/>
          <c:min val="2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aseline="0" dirty="0"/>
                  <a:t>$ per square foot</a:t>
                </a:r>
              </a:p>
            </c:rich>
          </c:tx>
          <c:layout>
            <c:manualLayout>
              <c:xMode val="edge"/>
              <c:yMode val="edge"/>
              <c:x val="1.1111111111111112E-2"/>
              <c:y val="0.37567040967342524"/>
            </c:manualLayout>
          </c:layout>
        </c:title>
        <c:numFmt formatCode="&quot;$&quot;#,##0" sourceLinked="0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64493056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lnSpc>
                <a:spcPts val="6720"/>
              </a:lnSpc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6DEA-39E7-4474-9D31-4A6DB6675C02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C72E8-048A-4647-B8E2-54CED5A0C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4CB3-817D-43C2-A35E-FEABBE875B66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26C0-6069-4F4E-9F2F-8BC5ADE98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A55D-D25F-4558-A7A6-15FBF580D057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C31B-68B7-4518-B8F8-D2D68A4E6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52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3763"/>
            <a:ext cx="7848600" cy="4389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95E3-F68C-42EF-A41D-3D390A6908F9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62DB-970C-4412-B227-07B5C7064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E0FA-AA8E-460A-9FDC-606BC4B9CB7D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B3F1-BC2B-4FA3-BD03-C1D1750B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0C3A-4FFB-4126-9106-DB9391456D6E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5B2F-E53C-4B56-882F-51D35EB80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A04A-115A-43A1-A391-56C501161A18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A880-1D05-4F12-AEFC-A1AF66ACE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A326-2C50-4349-BA79-EF1CF10A4278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396A-C63F-439D-9526-72885E661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ACB6-34AF-4B07-8EA1-1A6996CBFDEA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E6BC-5F99-47A2-BE21-8E3563904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E104-E055-47F7-8E4C-F0B26DC64231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8AE0-AB27-4856-9489-EB2CC725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B7D34-A68A-4B83-BEFC-1E311CD096C4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04B9-1892-4FEC-8F47-15B6B6A84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43D384-5891-44F9-9F54-EFAD108C894D}" type="datetimeFigureOut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9227B-FC2B-45EE-BE61-B7FAA05C6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9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10264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Appraiser as Expert Witness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7854950" cy="22098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2800" dirty="0" smtClean="0"/>
              <a:t>An Attorney’s View</a:t>
            </a:r>
          </a:p>
          <a:p>
            <a:pPr marR="0" eaLnBrk="1" hangingPunct="1">
              <a:lnSpc>
                <a:spcPct val="80000"/>
              </a:lnSpc>
            </a:pPr>
            <a:endParaRPr lang="en-US" sz="1500" dirty="0" smtClean="0"/>
          </a:p>
          <a:p>
            <a:pPr marR="0" eaLnBrk="1" hangingPunct="1">
              <a:lnSpc>
                <a:spcPct val="100000"/>
              </a:lnSpc>
              <a:spcBef>
                <a:spcPts val="0"/>
              </a:spcBef>
            </a:pPr>
            <a:endParaRPr lang="en-US" sz="1500" dirty="0" smtClean="0"/>
          </a:p>
          <a:p>
            <a:pPr marR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Sara Beachy</a:t>
            </a:r>
          </a:p>
          <a:p>
            <a:pPr marR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Assistant Attorney General</a:t>
            </a:r>
          </a:p>
          <a:p>
            <a:pPr marR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State of Wisconsin Department of Justice</a:t>
            </a:r>
          </a:p>
          <a:p>
            <a:pPr marR="0" eaLnBrk="1" hangingPunct="1">
              <a:lnSpc>
                <a:spcPct val="100000"/>
              </a:lnSpc>
              <a:spcBef>
                <a:spcPts val="0"/>
              </a:spcBef>
            </a:pPr>
            <a:endParaRPr lang="en-US" sz="1500" dirty="0" smtClean="0"/>
          </a:p>
          <a:p>
            <a:pPr marR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June 3,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Depositions</a:t>
            </a:r>
            <a:endParaRPr/>
          </a:p>
        </p:txBody>
      </p:sp>
      <p:sp>
        <p:nvSpPr>
          <p:cNvPr id="14339" name="AutoShape 5" descr="Image result for lawyer depos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Purposes of Deposition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eaLnBrk="1" hangingPunct="1"/>
            <a:r>
              <a:rPr lang="en-US" smtClean="0"/>
              <a:t>Discovery – find out all of the expert’s opinions and their bases</a:t>
            </a:r>
          </a:p>
          <a:p>
            <a:pPr eaLnBrk="1" hangingPunct="1"/>
            <a:r>
              <a:rPr lang="en-US" smtClean="0"/>
              <a:t>Obtaining admissions</a:t>
            </a:r>
          </a:p>
          <a:p>
            <a:pPr eaLnBrk="1" hangingPunct="1"/>
            <a:r>
              <a:rPr lang="en-US" smtClean="0"/>
              <a:t>Improving settlement posture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9" descr="http://klwreporters.com/wp-content/uploads/2013/07/court-reporting-sc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110" y="3886200"/>
            <a:ext cx="498729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Review your file</a:t>
            </a:r>
          </a:p>
          <a:p>
            <a:pPr eaLnBrk="1" hangingPunct="1"/>
            <a:r>
              <a:rPr lang="en-US" smtClean="0"/>
              <a:t>Appraiser and attorney should discuss the primary disputed areas, strengths and weaknesses, and anticipated areas of questioning</a:t>
            </a:r>
          </a:p>
          <a:p>
            <a:pPr eaLnBrk="1" hangingPunct="1"/>
            <a:r>
              <a:rPr lang="en-US" smtClean="0"/>
              <a:t>Read the other side’s appraisal?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Deposition day tips</a:t>
            </a:r>
            <a:endParaRPr lang="en-US" dirty="0" smtClean="0"/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4389437"/>
          </a:xfrm>
        </p:spPr>
        <p:txBody>
          <a:bodyPr/>
          <a:lstStyle/>
          <a:p>
            <a:r>
              <a:rPr lang="en-US" dirty="0" smtClean="0"/>
              <a:t>Answer all questions carefully and truthfully.</a:t>
            </a:r>
          </a:p>
          <a:p>
            <a:r>
              <a:rPr lang="en-US" dirty="0" smtClean="0"/>
              <a:t>Answer verbally (not with “uh-huh” or shake/nod of the head). </a:t>
            </a:r>
          </a:p>
          <a:p>
            <a:r>
              <a:rPr lang="en-US" dirty="0" smtClean="0"/>
              <a:t>Listen carefully to every question. The best answer is the shortest answer that is complete and truthful. </a:t>
            </a:r>
          </a:p>
          <a:p>
            <a:r>
              <a:rPr lang="en-US" dirty="0" smtClean="0"/>
              <a:t>Ask that </a:t>
            </a:r>
            <a:r>
              <a:rPr lang="en-US" dirty="0" smtClean="0"/>
              <a:t>vague or confusing questions be clarified before you try to answer. Never begin answering before the question is completely stated. </a:t>
            </a:r>
          </a:p>
          <a:p>
            <a:r>
              <a:rPr lang="en-US" dirty="0" smtClean="0"/>
              <a:t>Take your time. Think about each question before you start to answer.</a:t>
            </a:r>
          </a:p>
          <a:p>
            <a:r>
              <a:rPr lang="en-US" dirty="0" smtClean="0"/>
              <a:t>Do not discuss a document until you have taken as much time as you need to read it carefully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Tips cont’d</a:t>
            </a:r>
          </a:p>
        </p:txBody>
      </p:sp>
      <p:sp>
        <p:nvSpPr>
          <p:cNvPr id="18438" name="Content Placeholder 5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4389437"/>
          </a:xfrm>
        </p:spPr>
        <p:txBody>
          <a:bodyPr/>
          <a:lstStyle/>
          <a:p>
            <a:r>
              <a:rPr lang="en-US" dirty="0" smtClean="0"/>
              <a:t>Don’t volunteer information. Wait until the question is asked – answer it and stop. </a:t>
            </a:r>
          </a:p>
          <a:p>
            <a:r>
              <a:rPr lang="en-US" dirty="0" smtClean="0"/>
              <a:t>Do not confuse probability with first-hand knowledge. Stick to what you know. </a:t>
            </a:r>
          </a:p>
          <a:p>
            <a:r>
              <a:rPr lang="en-US" dirty="0" smtClean="0"/>
              <a:t>If you do not know, admit it. “I don’t know” or “I don’t recall” are perfectly acceptable answers if truthful.</a:t>
            </a:r>
          </a:p>
          <a:p>
            <a:r>
              <a:rPr lang="en-US" dirty="0" smtClean="0"/>
              <a:t>Control your temper. Do not argue with the attorney.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000" smtClean="0"/>
              <a:t>Appraisal Testimony at Trial</a:t>
            </a:r>
            <a:endParaRPr sz="500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20484" name="AutoShape 5" descr="Image result for lawyer depos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  <a:r>
              <a:rPr lang="en-US" dirty="0" smtClean="0"/>
              <a:t>of Trial</a:t>
            </a:r>
          </a:p>
        </p:txBody>
      </p:sp>
      <p:pic>
        <p:nvPicPr>
          <p:cNvPr id="21509" name="Picture 5" descr="http://www.solresults.com/assets/images/Decis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936" y="2133600"/>
            <a:ext cx="5954664" cy="430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parkplugmagazine.com/spark2015/wp-content/uploads/2015/02/simplif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7281332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Attorneys should: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Narrow and focus on a persuasive theme</a:t>
            </a:r>
          </a:p>
          <a:p>
            <a:r>
              <a:rPr lang="en-US" smtClean="0"/>
              <a:t>Understand appraisal testimony being presented</a:t>
            </a:r>
          </a:p>
          <a:p>
            <a:r>
              <a:rPr lang="en-US" smtClean="0"/>
              <a:t>Use motions in limine to streamline and educate</a:t>
            </a:r>
          </a:p>
          <a:p>
            <a:r>
              <a:rPr lang="en-US" smtClean="0"/>
              <a:t>Emphasize important testimony through signposts/headlines, exhibits, and repetition</a:t>
            </a:r>
          </a:p>
          <a:p>
            <a:r>
              <a:rPr lang="en-US" smtClean="0"/>
              <a:t>Start opening, closing, direct, and cross with content that matters most</a:t>
            </a:r>
          </a:p>
          <a:p>
            <a:r>
              <a:rPr lang="en-US" smtClean="0"/>
              <a:t>End with content that matters second most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3200"/>
            <a:ext cx="3200400" cy="2438400"/>
          </a:xfrm>
        </p:spPr>
        <p:txBody>
          <a:bodyPr>
            <a:noAutofit/>
          </a:bodyPr>
          <a:lstStyle/>
          <a:p>
            <a:pPr algn="ctr"/>
            <a:endParaRPr lang="en-US" sz="4500" dirty="0"/>
          </a:p>
        </p:txBody>
      </p:sp>
      <p:pic>
        <p:nvPicPr>
          <p:cNvPr id="38918" name="Picture 6" descr="http://thisisjust.me/blogging/wp-content/uploads/2013/05/bl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The admissible appraisal report</a:t>
            </a:r>
            <a:endParaRPr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</p:txBody>
      </p:sp>
      <p:pic>
        <p:nvPicPr>
          <p:cNvPr id="4105" name="Picture 9" descr="https://oht-webcontent.s3.amazonaws.com/field/image/courtroom-scales-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124200"/>
            <a:ext cx="5050947" cy="3357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Appraisers should: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63763"/>
            <a:ext cx="7620000" cy="4389437"/>
          </a:xfrm>
        </p:spPr>
        <p:txBody>
          <a:bodyPr/>
          <a:lstStyle/>
          <a:p>
            <a:r>
              <a:rPr lang="en-US" dirty="0" smtClean="0"/>
              <a:t>Understand the key disputes and themes</a:t>
            </a:r>
          </a:p>
          <a:p>
            <a:r>
              <a:rPr lang="en-US" dirty="0" smtClean="0"/>
              <a:t>Follow the Grandma Rule</a:t>
            </a:r>
          </a:p>
          <a:p>
            <a:r>
              <a:rPr lang="en-US" dirty="0" smtClean="0"/>
              <a:t>Talk to the jury – be a teacher</a:t>
            </a:r>
          </a:p>
          <a:p>
            <a:r>
              <a:rPr lang="en-US" dirty="0" smtClean="0"/>
              <a:t>Keep answers short and responsive</a:t>
            </a:r>
          </a:p>
          <a:p>
            <a:r>
              <a:rPr lang="en-US" dirty="0" smtClean="0"/>
              <a:t>Suggest exhibits and demonstratives and practice using them before trial</a:t>
            </a:r>
          </a:p>
          <a:p>
            <a:r>
              <a:rPr lang="en-US" dirty="0" smtClean="0"/>
              <a:t>Be prepared for cross-examination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exhibits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Before and after aerial subject</a:t>
            </a:r>
          </a:p>
          <a:p>
            <a:r>
              <a:rPr lang="en-US" smtClean="0"/>
              <a:t>Aerials of comp sales</a:t>
            </a:r>
          </a:p>
          <a:p>
            <a:r>
              <a:rPr lang="en-US" smtClean="0"/>
              <a:t>Aerial map of comparable sales – yours and the other side’s</a:t>
            </a:r>
          </a:p>
          <a:p>
            <a:r>
              <a:rPr lang="en-US" smtClean="0"/>
              <a:t>Maps, plats, surveys – use overlaid with aerial background</a:t>
            </a:r>
          </a:p>
          <a:p>
            <a:r>
              <a:rPr lang="en-US" smtClean="0"/>
              <a:t>Compensation methods – explain to the jury how the appraiser reached his or her conclusion</a:t>
            </a:r>
          </a:p>
          <a:p>
            <a:r>
              <a:rPr lang="en-US" smtClean="0"/>
              <a:t>Compilations, charts, graphs</a:t>
            </a:r>
          </a:p>
          <a:p>
            <a:r>
              <a:rPr lang="en-US" smtClean="0"/>
              <a:t>Photos of subject and comparable sales</a:t>
            </a:r>
          </a:p>
          <a:p>
            <a:r>
              <a:rPr lang="en-US" smtClean="0"/>
              <a:t>Google Earth images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 use them wisely!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Think beyond the appraisal report</a:t>
            </a:r>
          </a:p>
          <a:p>
            <a:r>
              <a:rPr lang="en-US" smtClean="0"/>
              <a:t>Use technology effectively: visit court room, find the outlets, sit in the jury box, practice using equipment</a:t>
            </a:r>
          </a:p>
          <a:p>
            <a:r>
              <a:rPr lang="en-US" smtClean="0"/>
              <a:t>Watch the jury – can they see it/do they get it?</a:t>
            </a:r>
          </a:p>
          <a:p>
            <a:r>
              <a:rPr lang="en-US" smtClean="0"/>
              <a:t>Consider a jury binder</a:t>
            </a:r>
          </a:p>
          <a:p>
            <a:r>
              <a:rPr lang="en-US" smtClean="0"/>
              <a:t>Use stipulated exhibits during opening statement and admitted exhibits during closing argument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Exhibit don’ts:</a:t>
            </a:r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Don’t show exhibits that the jury can’t use – too small/blurry/fast</a:t>
            </a:r>
          </a:p>
          <a:p>
            <a:r>
              <a:rPr lang="en-US" smtClean="0"/>
              <a:t>Don’t offer cumulative, misleading, or confusing exhibits</a:t>
            </a:r>
          </a:p>
          <a:p>
            <a:r>
              <a:rPr lang="en-US" smtClean="0"/>
              <a:t>Don’t pass a paper exhibit around to all 12 (13?) jurors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sironaconsulting.com/images/old/6a00d8341c761a53ef0115711cadf1970c-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737350" cy="521488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42950"/>
          </a:xfrm>
        </p:spPr>
        <p:txBody>
          <a:bodyPr/>
          <a:lstStyle/>
          <a:p>
            <a:pPr algn="ctr"/>
            <a:r>
              <a:rPr lang="en-US" dirty="0" smtClean="0"/>
              <a:t>This?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27945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71550"/>
          </a:xfrm>
        </p:spPr>
        <p:txBody>
          <a:bodyPr/>
          <a:lstStyle/>
          <a:p>
            <a:pPr algn="ctr"/>
            <a:r>
              <a:rPr lang="en-US" dirty="0" smtClean="0"/>
              <a:t>Or this?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001000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advfund.com/img/user_images/19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33600"/>
            <a:ext cx="6248400" cy="416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old rule (pre-2011)</a:t>
            </a:r>
          </a:p>
        </p:txBody>
      </p:sp>
      <p:pic>
        <p:nvPicPr>
          <p:cNvPr id="5123" name="Picture 2" descr="evi007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2133600"/>
            <a:ext cx="62865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new rule (</a:t>
            </a:r>
            <a:r>
              <a:rPr lang="en-US" i="1" smtClean="0"/>
              <a:t>Daubert</a:t>
            </a:r>
            <a:r>
              <a:rPr lang="en-US" smtClean="0"/>
              <a:t>)</a:t>
            </a:r>
          </a:p>
        </p:txBody>
      </p:sp>
      <p:pic>
        <p:nvPicPr>
          <p:cNvPr id="6147" name="Picture 2" descr="evi00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5867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admissible under </a:t>
            </a:r>
            <a:r>
              <a:rPr lang="en-US" i="1" dirty="0" err="1" smtClean="0"/>
              <a:t>Daubert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9963"/>
            <a:ext cx="7848600" cy="4389437"/>
          </a:xfrm>
        </p:spPr>
        <p:txBody>
          <a:bodyPr/>
          <a:lstStyle/>
          <a:p>
            <a:r>
              <a:rPr lang="en-US" dirty="0" smtClean="0"/>
              <a:t>Appraiser must be qualified as an expert by knowledge, skill, experience, training, or education, AND</a:t>
            </a:r>
          </a:p>
          <a:p>
            <a:r>
              <a:rPr lang="en-US" dirty="0" smtClean="0"/>
              <a:t>Testimony must be based upon sufficient facts or data, AND</a:t>
            </a:r>
          </a:p>
          <a:p>
            <a:r>
              <a:rPr lang="en-US" dirty="0" smtClean="0"/>
              <a:t>Testimony must be the product of reliable principles and methods, AND</a:t>
            </a:r>
          </a:p>
          <a:p>
            <a:r>
              <a:rPr lang="en-US" dirty="0" smtClean="0"/>
              <a:t>The witness must have applied the principles and methods reliably to the facts of the case.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Wis. Stat. § 907.02(1); </a:t>
            </a:r>
            <a:r>
              <a:rPr lang="en-US" sz="2000" i="1" dirty="0" smtClean="0"/>
              <a:t>State v. Giese</a:t>
            </a:r>
            <a:r>
              <a:rPr lang="en-US" sz="2000" dirty="0" smtClean="0"/>
              <a:t>, 2014 WI App 92, 356 Wis. 2d 796, 854 N.W.2d 687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err="1" smtClean="0"/>
              <a:t>Daubert</a:t>
            </a:r>
            <a:r>
              <a:rPr lang="en-US" i="1" dirty="0" smtClean="0"/>
              <a:t> </a:t>
            </a:r>
            <a:r>
              <a:rPr lang="en-US" dirty="0" smtClean="0"/>
              <a:t>cont’d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 eaLnBrk="1" hangingPunct="1"/>
            <a:r>
              <a:rPr lang="en-US" sz="2400" smtClean="0"/>
              <a:t>As gate-keeper, judge focuses on principles and methodology, not the conclusion</a:t>
            </a:r>
          </a:p>
          <a:p>
            <a:pPr eaLnBrk="1" hangingPunct="1"/>
            <a:r>
              <a:rPr lang="en-US" sz="2400" smtClean="0"/>
              <a:t>Do the scientific principles and methods that the expert relies upon have a reliable foundation in the knowledge and experience </a:t>
            </a:r>
            <a:r>
              <a:rPr lang="en-US" sz="2400" i="1" smtClean="0"/>
              <a:t>in the expert’s discipline</a:t>
            </a:r>
            <a:r>
              <a:rPr lang="en-US" sz="2400" smtClean="0"/>
              <a:t>?</a:t>
            </a:r>
          </a:p>
          <a:p>
            <a:pPr eaLnBrk="1" hangingPunct="1"/>
            <a:r>
              <a:rPr lang="en-US" sz="2400" smtClean="0"/>
              <a:t>Factors: can the scientific approach can be objectively tested? Has it been subject to peer review and publication? Has it been generally accepted in the scientific community?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Flexible </a:t>
            </a:r>
            <a:r>
              <a:rPr lang="en-US" dirty="0" smtClean="0"/>
              <a:t>but </a:t>
            </a:r>
            <a:r>
              <a:rPr lang="en-US" dirty="0" smtClean="0"/>
              <a:t>with teeth</a:t>
            </a:r>
            <a:endParaRPr lang="en-US" baseline="300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924800" cy="40386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Goal: prevent jury from hearing </a:t>
            </a:r>
            <a:r>
              <a:rPr lang="en-US" sz="2200" dirty="0" smtClean="0"/>
              <a:t>conjecture </a:t>
            </a:r>
            <a:r>
              <a:rPr lang="en-US" sz="2200" dirty="0" smtClean="0"/>
              <a:t>dressed up in the guise of expert </a:t>
            </a:r>
            <a:r>
              <a:rPr lang="en-US" sz="2200" dirty="0" smtClean="0"/>
              <a:t>opinion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“No matter how good’ experts’ ‘credentials’ may be, they are ‘not permitted to </a:t>
            </a:r>
            <a:r>
              <a:rPr lang="en-US" sz="2200" dirty="0" smtClean="0"/>
              <a:t>speculate”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  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“Coursing through </a:t>
            </a:r>
            <a:r>
              <a:rPr lang="en-US" sz="2200" i="1" dirty="0" err="1" smtClean="0"/>
              <a:t>Daubert</a:t>
            </a:r>
            <a:r>
              <a:rPr lang="en-US" sz="2200" dirty="0" smtClean="0"/>
              <a:t> lore is a palpable fear of ipse dixit (‘because I said so’) </a:t>
            </a:r>
            <a:r>
              <a:rPr lang="en-US" sz="2200" dirty="0" smtClean="0"/>
              <a:t>testimony”</a:t>
            </a:r>
            <a:r>
              <a:rPr lang="en-US" sz="2200" baseline="30000" dirty="0" smtClean="0"/>
              <a:t>2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Under </a:t>
            </a:r>
            <a:r>
              <a:rPr lang="en-US" sz="2200" i="1" dirty="0" err="1" smtClean="0"/>
              <a:t>Daubert</a:t>
            </a:r>
            <a:r>
              <a:rPr lang="en-US" sz="2200" dirty="0" smtClean="0"/>
              <a:t>, the testimony of the witness </a:t>
            </a:r>
            <a:r>
              <a:rPr lang="en-US" sz="2200" dirty="0" smtClean="0"/>
              <a:t>must be “more </a:t>
            </a:r>
            <a:r>
              <a:rPr lang="en-US" sz="2200" dirty="0" smtClean="0"/>
              <a:t>than subjective belief or unsupported </a:t>
            </a:r>
            <a:r>
              <a:rPr lang="en-US" sz="2200" dirty="0" smtClean="0"/>
              <a:t>speculation”</a:t>
            </a:r>
            <a:r>
              <a:rPr lang="en-US" sz="2200" baseline="30000" dirty="0" smtClean="0"/>
              <a:t>3</a:t>
            </a:r>
            <a:endParaRPr lang="en-US" sz="2200" baseline="300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600" dirty="0" smtClean="0"/>
              <a:t>1. </a:t>
            </a:r>
            <a:r>
              <a:rPr lang="en-US" sz="1600" i="1" dirty="0" err="1" smtClean="0"/>
              <a:t>Tamraz</a:t>
            </a:r>
            <a:r>
              <a:rPr lang="en-US" sz="1600" i="1" dirty="0" smtClean="0"/>
              <a:t> v. Lincoln Elec. Co.</a:t>
            </a:r>
            <a:r>
              <a:rPr lang="en-US" sz="1600" dirty="0" smtClean="0"/>
              <a:t>, 620 F.3d 665, 671 (6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Cir. 2010)</a:t>
            </a:r>
            <a:endParaRPr lang="en-US" sz="1600" i="1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600" dirty="0" smtClean="0"/>
              <a:t>2. </a:t>
            </a:r>
            <a:r>
              <a:rPr lang="en-US" sz="1600" dirty="0" smtClean="0"/>
              <a:t>Daniel </a:t>
            </a:r>
            <a:r>
              <a:rPr lang="en-US" sz="1600" dirty="0" err="1" smtClean="0"/>
              <a:t>Blinka</a:t>
            </a:r>
            <a:r>
              <a:rPr lang="en-US" sz="1600" dirty="0" smtClean="0"/>
              <a:t>, </a:t>
            </a:r>
            <a:r>
              <a:rPr lang="en-US" sz="1600" i="1" dirty="0" smtClean="0"/>
              <a:t>The </a:t>
            </a:r>
            <a:r>
              <a:rPr lang="en-US" sz="1600" i="1" dirty="0" err="1" smtClean="0"/>
              <a:t>Daubert</a:t>
            </a:r>
            <a:r>
              <a:rPr lang="en-US" sz="1600" i="1" dirty="0" smtClean="0"/>
              <a:t> Standard in Wisconsin: A </a:t>
            </a:r>
            <a:r>
              <a:rPr lang="en-US" sz="1600" dirty="0" smtClean="0"/>
              <a:t>Primer, Wisconsin Lawyer, March 2011, at 60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en-US" sz="1600" dirty="0" smtClean="0"/>
              <a:t>3. </a:t>
            </a:r>
            <a:r>
              <a:rPr lang="en-US" sz="1600" dirty="0" smtClean="0"/>
              <a:t>Ralph Adam Fine, </a:t>
            </a:r>
            <a:r>
              <a:rPr lang="en-US" sz="1600" i="1" dirty="0" smtClean="0"/>
              <a:t>Fine’s Wisconsin Evidence </a:t>
            </a:r>
            <a:r>
              <a:rPr lang="en-US" sz="1600" dirty="0" smtClean="0"/>
              <a:t>34 (Supp.2012</a:t>
            </a:r>
            <a:r>
              <a:rPr lang="en-US" sz="1600" dirty="0" smtClean="0"/>
              <a:t>)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Sources of eminent domain appraisal practice/law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2697163"/>
            <a:ext cx="7848600" cy="4389437"/>
          </a:xfrm>
        </p:spPr>
        <p:txBody>
          <a:bodyPr/>
          <a:lstStyle/>
          <a:p>
            <a:r>
              <a:rPr lang="en-US" dirty="0" smtClean="0"/>
              <a:t>Wis. Stat. § 32.09 (just compensation rules)</a:t>
            </a:r>
          </a:p>
          <a:p>
            <a:r>
              <a:rPr lang="en-US" dirty="0" smtClean="0"/>
              <a:t>Wisconsin appellate cases (case law)</a:t>
            </a:r>
          </a:p>
          <a:p>
            <a:r>
              <a:rPr lang="en-US" dirty="0" err="1" smtClean="0"/>
              <a:t>USPAP</a:t>
            </a:r>
            <a:r>
              <a:rPr lang="en-US" dirty="0" smtClean="0"/>
              <a:t>, Appraisal Institute publications, others?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beachskmnl\AppData\Local\Microsoft\Windows\Temporary Internet Files\Content.IE5\FOHJ657X\MP9003417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7000"/>
            <a:ext cx="1901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 for writing an admissible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5715000" cy="4389437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en-US" sz="2200" dirty="0" smtClean="0"/>
              <a:t>Personally inspect the property and comps</a:t>
            </a:r>
          </a:p>
          <a:p>
            <a:pPr>
              <a:lnSpc>
                <a:spcPts val="2500"/>
              </a:lnSpc>
            </a:pPr>
            <a:r>
              <a:rPr lang="en-US" sz="2200" dirty="0" smtClean="0"/>
              <a:t>Review applicable zoning ordinances, restrictive covenants, acquisition plat, leases, access control documents, other appraisals, and prior easements, conveyances, and encumbrances</a:t>
            </a:r>
          </a:p>
          <a:p>
            <a:pPr>
              <a:lnSpc>
                <a:spcPts val="2500"/>
              </a:lnSpc>
            </a:pPr>
            <a:r>
              <a:rPr lang="en-US" sz="2200" dirty="0" smtClean="0"/>
              <a:t>Hire supporting experts early, allowing sufficient time to be of use in the appraisal</a:t>
            </a:r>
          </a:p>
          <a:p>
            <a:pPr>
              <a:lnSpc>
                <a:spcPts val="2500"/>
              </a:lnSpc>
            </a:pPr>
            <a:r>
              <a:rPr lang="en-US" sz="2200" dirty="0" smtClean="0"/>
              <a:t>Support adjustments: market data, paired sales, studies, published articles, etc. </a:t>
            </a:r>
            <a:r>
              <a:rPr lang="en-US" sz="2200" dirty="0" smtClean="0"/>
              <a:t>Don’t over-rely on “judgment and experience” (“because I said so” testimony)</a:t>
            </a:r>
          </a:p>
          <a:p>
            <a:pPr>
              <a:lnSpc>
                <a:spcPts val="2500"/>
              </a:lnSpc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3460</TotalTime>
  <Words>948</Words>
  <Application>Microsoft Office PowerPoint</Application>
  <PresentationFormat>On-screen Show (4:3)</PresentationFormat>
  <Paragraphs>102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Tw Cen MT</vt:lpstr>
      <vt:lpstr>Wingdings 2</vt:lpstr>
      <vt:lpstr>Calibri</vt:lpstr>
      <vt:lpstr>Flow</vt:lpstr>
      <vt:lpstr>Appraiser as Expert Witness</vt:lpstr>
      <vt:lpstr>The admissible appraisal report</vt:lpstr>
      <vt:lpstr>The old rule (pre-2011)</vt:lpstr>
      <vt:lpstr>The new rule (Daubert)</vt:lpstr>
      <vt:lpstr>To be admissible under Daubert:</vt:lpstr>
      <vt:lpstr>Daubert cont’d</vt:lpstr>
      <vt:lpstr>Flexible but with teeth</vt:lpstr>
      <vt:lpstr>Sources of eminent domain appraisal practice/law</vt:lpstr>
      <vt:lpstr>Tips for writing an admissible appraisal</vt:lpstr>
      <vt:lpstr>Depositions</vt:lpstr>
      <vt:lpstr>Purposes of Deposition</vt:lpstr>
      <vt:lpstr>Preparation</vt:lpstr>
      <vt:lpstr>Deposition day tips</vt:lpstr>
      <vt:lpstr>Tips cont’d</vt:lpstr>
      <vt:lpstr>Appraisal Testimony at Trial</vt:lpstr>
      <vt:lpstr>Purpose of Trial</vt:lpstr>
      <vt:lpstr>Slide 17</vt:lpstr>
      <vt:lpstr>Attorneys should:</vt:lpstr>
      <vt:lpstr>Slide 19</vt:lpstr>
      <vt:lpstr>Appraisers should:</vt:lpstr>
      <vt:lpstr>Use exhibits</vt:lpstr>
      <vt:lpstr>But use them wisely!</vt:lpstr>
      <vt:lpstr>Exhibit don’ts:</vt:lpstr>
      <vt:lpstr>Slide 24</vt:lpstr>
      <vt:lpstr>This?</vt:lpstr>
      <vt:lpstr>Or this?</vt:lpstr>
      <vt:lpstr>Slide 27</vt:lpstr>
    </vt:vector>
  </TitlesOfParts>
  <Company>State of Wisconsin Dept. of Justice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Contamination in Eminent Domain</dc:title>
  <dc:creator>beachskmnl</dc:creator>
  <cp:lastModifiedBy>beachskmnl</cp:lastModifiedBy>
  <cp:revision>349</cp:revision>
  <dcterms:created xsi:type="dcterms:W3CDTF">2012-04-17T17:08:37Z</dcterms:created>
  <dcterms:modified xsi:type="dcterms:W3CDTF">2015-06-02T21:27:52Z</dcterms:modified>
</cp:coreProperties>
</file>