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0" r:id="rId10"/>
    <p:sldId id="261" r:id="rId11"/>
    <p:sldId id="266" r:id="rId12"/>
    <p:sldId id="267" r:id="rId13"/>
    <p:sldId id="282" r:id="rId14"/>
    <p:sldId id="283" r:id="rId15"/>
    <p:sldId id="284" r:id="rId16"/>
    <p:sldId id="268" r:id="rId17"/>
    <p:sldId id="290" r:id="rId18"/>
    <p:sldId id="269" r:id="rId19"/>
    <p:sldId id="270" r:id="rId20"/>
    <p:sldId id="271" r:id="rId21"/>
    <p:sldId id="272" r:id="rId22"/>
    <p:sldId id="273" r:id="rId23"/>
    <p:sldId id="274" r:id="rId24"/>
    <p:sldId id="291" r:id="rId25"/>
    <p:sldId id="28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8" r:id="rId34"/>
    <p:sldId id="286" r:id="rId35"/>
    <p:sldId id="287" r:id="rId36"/>
    <p:sldId id="294" r:id="rId37"/>
    <p:sldId id="293" r:id="rId38"/>
    <p:sldId id="292" r:id="rId39"/>
    <p:sldId id="295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102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19" Type="http://schemas.openxmlformats.org/officeDocument/2006/relationships/slide" Target="slides/slide18.xml" />
  <Relationship Id="rId20" Type="http://schemas.openxmlformats.org/officeDocument/2006/relationships/slide" Target="slides/slide19.xml" />
  <Relationship Id="rId21" Type="http://schemas.openxmlformats.org/officeDocument/2006/relationships/slide" Target="slides/slide20.xml" />
  <Relationship Id="rId22" Type="http://schemas.openxmlformats.org/officeDocument/2006/relationships/slide" Target="slides/slide21.xml" />
  <Relationship Id="rId23" Type="http://schemas.openxmlformats.org/officeDocument/2006/relationships/slide" Target="slides/slide22.xml" />
  <Relationship Id="rId24" Type="http://schemas.openxmlformats.org/officeDocument/2006/relationships/slide" Target="slides/slide23.xml" />
  <Relationship Id="rId25" Type="http://schemas.openxmlformats.org/officeDocument/2006/relationships/slide" Target="slides/slide24.xml" />
  <Relationship Id="rId26" Type="http://schemas.openxmlformats.org/officeDocument/2006/relationships/slide" Target="slides/slide25.xml" />
  <Relationship Id="rId27" Type="http://schemas.openxmlformats.org/officeDocument/2006/relationships/slide" Target="slides/slide26.xml" />
  <Relationship Id="rId28" Type="http://schemas.openxmlformats.org/officeDocument/2006/relationships/slide" Target="slides/slide27.xml" />
  <Relationship Id="rId29" Type="http://schemas.openxmlformats.org/officeDocument/2006/relationships/slide" Target="slides/slide28.xml" />
  <Relationship Id="rId30" Type="http://schemas.openxmlformats.org/officeDocument/2006/relationships/slide" Target="slides/slide29.xml" />
  <Relationship Id="rId31" Type="http://schemas.openxmlformats.org/officeDocument/2006/relationships/slide" Target="slides/slide30.xml" />
  <Relationship Id="rId32" Type="http://schemas.openxmlformats.org/officeDocument/2006/relationships/slide" Target="slides/slide31.xml" />
  <Relationship Id="rId33" Type="http://schemas.openxmlformats.org/officeDocument/2006/relationships/slide" Target="slides/slide32.xml" />
  <Relationship Id="rId34" Type="http://schemas.openxmlformats.org/officeDocument/2006/relationships/slide" Target="slides/slide33.xml" />
  <Relationship Id="rId35" Type="http://schemas.openxmlformats.org/officeDocument/2006/relationships/slide" Target="slides/slide34.xml" />
  <Relationship Id="rId36" Type="http://schemas.openxmlformats.org/officeDocument/2006/relationships/slide" Target="slides/slide35.xml" />
  <Relationship Id="rId37" Type="http://schemas.openxmlformats.org/officeDocument/2006/relationships/slide" Target="slides/slide36.xml" />
  <Relationship Id="rId38" Type="http://schemas.openxmlformats.org/officeDocument/2006/relationships/slide" Target="slides/slide37.xml" />
  <Relationship Id="rId39" Type="http://schemas.openxmlformats.org/officeDocument/2006/relationships/slide" Target="slides/slide38.xml" />
  <Relationship Id="rId40" Type="http://schemas.openxmlformats.org/officeDocument/2006/relationships/slide" Target="slides/slide39.xml" />
  <Relationship Id="rId41" Type="http://schemas.openxmlformats.org/officeDocument/2006/relationships/slide" Target="slides/slide40.xml" />
  <Relationship Id="rId42" Type="http://schemas.openxmlformats.org/officeDocument/2006/relationships/notesMaster" Target="notesMasters/notesMaster1.xml" />
  <Relationship Id="rId46" Type="http://schemas.openxmlformats.org/officeDocument/2006/relationships/tableStyles" Target="tableStyles.xml" />
  <Relationship Id="rId1" Type="http://schemas.openxmlformats.org/officeDocument/2006/relationships/slideMaster" Target="slideMasters/slideMaster1.xml" />
  <Relationship Id="rId45" Type="http://schemas.openxmlformats.org/officeDocument/2006/relationships/theme" Target="theme/theme1.xml" />
  <Relationship Id="rId44" Type="http://schemas.openxmlformats.org/officeDocument/2006/relationships/viewProps" Target="viewProps.xml" />
  <Relationship Id="rId43" Type="http://schemas.openxmlformats.org/officeDocument/2006/relationships/presProps" Target="presProps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DA96A-940C-4816-A593-0B089CF6C975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74CE9-A21B-46D7-8137-620DE8619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2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8.xml" />
  <Relationship Id="rId1" Type="http://schemas.openxmlformats.org/officeDocument/2006/relationships/notesMaster" Target="../notesMasters/notesMaster1.xml" />
</Relationships>
</file>

<file path=ppt/notesSlides/_rels/notesSlide2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9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3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0.xml" />
  <Relationship Id="rId1" Type="http://schemas.openxmlformats.org/officeDocument/2006/relationships/notesMaster" Target="../notesMasters/notesMaster1.xml" />
</Relationships>
</file>

<file path=ppt/notesSlides/_rels/notesSlide3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1.xml" />
  <Relationship Id="rId1" Type="http://schemas.openxmlformats.org/officeDocument/2006/relationships/notesMaster" Target="../notesMasters/notesMaster1.xml" />
</Relationships>
</file>

<file path=ppt/notesSlides/_rels/notesSlide3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2.xml" />
  <Relationship Id="rId1" Type="http://schemas.openxmlformats.org/officeDocument/2006/relationships/notesMaster" Target="../notesMasters/notesMaster1.xml" />
</Relationships>
</file>

<file path=ppt/notesSlides/_rels/notesSlide3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3.xml" />
  <Relationship Id="rId1" Type="http://schemas.openxmlformats.org/officeDocument/2006/relationships/notesMaster" Target="../notesMasters/notesMaster1.xml" />
</Relationships>
</file>

<file path=ppt/notesSlides/_rels/notesSlide3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4.xml" />
  <Relationship Id="rId1" Type="http://schemas.openxmlformats.org/officeDocument/2006/relationships/notesMaster" Target="../notesMasters/notesMaster1.xml" />
</Relationships>
</file>

<file path=ppt/notesSlides/_rels/notesSlide3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5.xml" />
  <Relationship Id="rId1" Type="http://schemas.openxmlformats.org/officeDocument/2006/relationships/notesMaster" Target="../notesMasters/notesMaster1.xml" />
</Relationships>
</file>

<file path=ppt/notesSlides/_rels/notesSlide3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6.xml" />
  <Relationship Id="rId1" Type="http://schemas.openxmlformats.org/officeDocument/2006/relationships/notesMaster" Target="../notesMasters/notesMaster1.xml" />
</Relationships>
</file>

<file path=ppt/notesSlides/_rels/notesSlide3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7.xml" />
  <Relationship Id="rId1" Type="http://schemas.openxmlformats.org/officeDocument/2006/relationships/notesMaster" Target="../notesMasters/notesMaster1.xml" />
</Relationships>
</file>

<file path=ppt/notesSlides/_rels/notesSlide3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8.xml" />
  <Relationship Id="rId1" Type="http://schemas.openxmlformats.org/officeDocument/2006/relationships/notesMaster" Target="../notesMasters/notesMaster1.xml" />
</Relationships>
</file>

<file path=ppt/notesSlides/_rels/notesSlide3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9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4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0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88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3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8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8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6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0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9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5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8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4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5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7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00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165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98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5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1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8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3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32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9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9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28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7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6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97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02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7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0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87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3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0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5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22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5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9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3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192D-884C-44A7-8E23-2B5C6BA18037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1345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192D-884C-44A7-8E23-2B5C6BA18037}" type="datetimeFigureOut">
              <a:rPr lang="en-US" smtClean="0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F60B-8348-4E20-B8B5-A5D263418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1.xml" />
</Relationships>
</file>

<file path=ppt/slides/_rels/slide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png" /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png" /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png" /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2.xml" />
</Relationships>
</file>

<file path=ppt/slides/_rels/slide2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png" /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2.xml" />
</Relationships>
</file>

<file path=ppt/slides/_rels/slide2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png" /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2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2.xml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2.xml" />
</Relationships>
</file>

<file path=ppt/slides/_rels/slide2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png" /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2.xml" />
</Relationships>
</file>

<file path=ppt/slides/_rels/slide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2.xml" />
</Relationships>
</file>

<file path=ppt/slides/_rels/slide2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png" />
  <Relationship Id="rId2" Type="http://schemas.openxmlformats.org/officeDocument/2006/relationships/notesSlide" Target="../notesSlides/notesSlide28.xml" />
  <Relationship Id="rId1" Type="http://schemas.openxmlformats.org/officeDocument/2006/relationships/slideLayout" Target="../slideLayouts/slideLayout2.xml" />
</Relationships>
</file>

<file path=ppt/slides/_rels/slide2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png" />
  <Relationship Id="rId2" Type="http://schemas.openxmlformats.org/officeDocument/2006/relationships/notesSlide" Target="../notesSlides/notesSlide29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3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png" />
  <Relationship Id="rId2" Type="http://schemas.openxmlformats.org/officeDocument/2006/relationships/notesSlide" Target="../notesSlides/notesSlide30.xml" />
  <Relationship Id="rId1" Type="http://schemas.openxmlformats.org/officeDocument/2006/relationships/slideLayout" Target="../slideLayouts/slideLayout2.xml" />
</Relationships>
</file>

<file path=ppt/slides/_rels/slide3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png" />
  <Relationship Id="rId2" Type="http://schemas.openxmlformats.org/officeDocument/2006/relationships/notesSlide" Target="../notesSlides/notesSlide31.xml" />
  <Relationship Id="rId1" Type="http://schemas.openxmlformats.org/officeDocument/2006/relationships/slideLayout" Target="../slideLayouts/slideLayout2.xml" />
</Relationships>
</file>

<file path=ppt/slides/_rels/slide3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2.xml" />
  <Relationship Id="rId1" Type="http://schemas.openxmlformats.org/officeDocument/2006/relationships/slideLayout" Target="../slideLayouts/slideLayout2.xml" />
</Relationships>
</file>

<file path=ppt/slides/_rels/slide3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3.xml" />
  <Relationship Id="rId1" Type="http://schemas.openxmlformats.org/officeDocument/2006/relationships/slideLayout" Target="../slideLayouts/slideLayout2.xml" />
</Relationships>
</file>

<file path=ppt/slides/_rels/slide3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4.xml" />
  <Relationship Id="rId1" Type="http://schemas.openxmlformats.org/officeDocument/2006/relationships/slideLayout" Target="../slideLayouts/slideLayout2.xml" />
</Relationships>
</file>

<file path=ppt/slides/_rels/slide3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2.png" />
  <Relationship Id="rId2" Type="http://schemas.openxmlformats.org/officeDocument/2006/relationships/notesSlide" Target="../notesSlides/notesSlide35.xml" />
  <Relationship Id="rId1" Type="http://schemas.openxmlformats.org/officeDocument/2006/relationships/slideLayout" Target="../slideLayouts/slideLayout2.xml" />
</Relationships>
</file>

<file path=ppt/slides/_rels/slide3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png" />
  <Relationship Id="rId2" Type="http://schemas.openxmlformats.org/officeDocument/2006/relationships/notesSlide" Target="../notesSlides/notesSlide36.xml" />
  <Relationship Id="rId1" Type="http://schemas.openxmlformats.org/officeDocument/2006/relationships/slideLayout" Target="../slideLayouts/slideLayout5.xml" />
  <Relationship Id="rId4" Type="http://schemas.openxmlformats.org/officeDocument/2006/relationships/image" Target="../media/image24.png" />
</Relationships>
</file>

<file path=ppt/slides/_rels/slide3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5.png" />
  <Relationship Id="rId2" Type="http://schemas.openxmlformats.org/officeDocument/2006/relationships/notesSlide" Target="../notesSlides/notesSlide37.xml" />
  <Relationship Id="rId1" Type="http://schemas.openxmlformats.org/officeDocument/2006/relationships/slideLayout" Target="../slideLayouts/slideLayout5.xml" />
  <Relationship Id="rId4" Type="http://schemas.openxmlformats.org/officeDocument/2006/relationships/image" Target="../media/image26.png" />
</Relationships>
</file>

<file path=ppt/slides/_rels/slide3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8.xml" />
  <Relationship Id="rId1" Type="http://schemas.openxmlformats.org/officeDocument/2006/relationships/slideLayout" Target="../slideLayouts/slideLayout2.xml" />
</Relationships>
</file>

<file path=ppt/slides/_rels/slide3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9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4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0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Prepared for the Appraisal Institute Symposium 6/3/2015</a:t>
            </a:r>
          </a:p>
          <a:p>
            <a:r>
              <a:rPr lang="en-US" dirty="0" smtClean="0"/>
              <a:t>By Richard F. Dickson</a:t>
            </a:r>
          </a:p>
          <a:p>
            <a:r>
              <a:rPr lang="en-US" dirty="0" smtClean="0"/>
              <a:t>Director of Real Estate Services</a:t>
            </a:r>
          </a:p>
          <a:p>
            <a:r>
              <a:rPr lang="en-US" dirty="0" smtClean="0"/>
              <a:t>CORRE,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76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Also consider the concept that the value of a superior property is adversely affected by its association with an inferior property of the same type.</a:t>
            </a:r>
          </a:p>
          <a:p>
            <a:endParaRPr lang="en-US" dirty="0"/>
          </a:p>
          <a:p>
            <a:r>
              <a:rPr lang="en-US" dirty="0" smtClean="0"/>
              <a:t>Under the principle of regression, a higher-priced property will be worth less in a low-priced neighborhood than it would in a neighborhood of comparable properties.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you take the front yard off this home, have you put it into a different market?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1262" y="1524000"/>
            <a:ext cx="7018215" cy="478301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11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type of market would this house fit in without the front yard?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693" y="1766277"/>
            <a:ext cx="7666892" cy="45094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Does it revert to this market?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1169" y="1805355"/>
            <a:ext cx="7072923" cy="43375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1414" y="1820985"/>
            <a:ext cx="7072923" cy="448602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4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0339" y="1531815"/>
            <a:ext cx="6697784" cy="47517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9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would you measure the Loss that results from the change in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Buyer base or Market is based on income levels, household size, age, and preferences.  External obsolescence is caused by a deficiency: proximity. It is incurable.  Similar to the proximity to a negative environmental factor.</a:t>
            </a:r>
          </a:p>
          <a:p>
            <a:r>
              <a:rPr lang="en-US" dirty="0" smtClean="0"/>
              <a:t>Moderate-income and moderate density housing = Moderate-proximal housing (close set back from the highway, not as isolated, etc.)</a:t>
            </a:r>
          </a:p>
          <a:p>
            <a:r>
              <a:rPr lang="en-US" dirty="0" smtClean="0"/>
              <a:t>Middle-income and low density housing = Higher extended-proximal housing (set back is greater than the moderate-proximal)</a:t>
            </a:r>
          </a:p>
          <a:p>
            <a:r>
              <a:rPr lang="en-US" dirty="0" smtClean="0"/>
              <a:t>High-income and very low density housing = Very high-proximal housing</a:t>
            </a:r>
          </a:p>
          <a:p>
            <a:r>
              <a:rPr lang="en-US" dirty="0" smtClean="0"/>
              <a:t>High-income residential improvements are rarely located in close proximity to highways.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For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Subject Improved Property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0773" y="1825624"/>
            <a:ext cx="7559898" cy="475492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3691" y="2062956"/>
            <a:ext cx="6971323" cy="459575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Definition: “an element of severance (compensable) damages that is caused by the remainder’s proximity to the improvement being constructed, e.g., a highway;….”  The Dictionary of Real Estate Appraisal; 5</a:t>
            </a:r>
            <a:r>
              <a:rPr lang="en-US" baseline="30000" dirty="0" smtClean="0"/>
              <a:t>th</a:t>
            </a:r>
            <a:r>
              <a:rPr lang="en-US" dirty="0" smtClean="0"/>
              <a:t> edition Appraisal Institute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9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0063" y="1948656"/>
            <a:ext cx="7536350" cy="46709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2585" y="1899138"/>
            <a:ext cx="7604369" cy="447821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2923" y="2224881"/>
            <a:ext cx="8432800" cy="44338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5199" y="1867877"/>
            <a:ext cx="7526215" cy="460326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Set back from County Highway indicated 108 feet to 42 feet.</a:t>
            </a:r>
          </a:p>
          <a:p>
            <a:r>
              <a:rPr lang="en-US" dirty="0" smtClean="0"/>
              <a:t>Property was conforming to setback requirements in the after condition.</a:t>
            </a:r>
          </a:p>
          <a:p>
            <a:r>
              <a:rPr lang="en-US" dirty="0" smtClean="0"/>
              <a:t>Loss of land (1.12 acres), outbuildings, and landscaping.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sales from three markets: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Moderate-income Market</a:t>
            </a:r>
          </a:p>
          <a:p>
            <a:r>
              <a:rPr lang="en-US" dirty="0" smtClean="0"/>
              <a:t>Middle-income Market</a:t>
            </a:r>
          </a:p>
          <a:p>
            <a:r>
              <a:rPr lang="en-US" dirty="0" smtClean="0"/>
              <a:t>High-income Market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60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Comp. Improved #5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2093" y="1914769"/>
            <a:ext cx="7127630" cy="40796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Aerial #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9292" y="1578709"/>
            <a:ext cx="7688995" cy="50409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Comp. Improved # 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6646" y="1774092"/>
            <a:ext cx="6869723" cy="42437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Aerial # 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0708" y="1563078"/>
            <a:ext cx="5017477" cy="529492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mean proximity damages?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3868" y="1825625"/>
            <a:ext cx="8564263" cy="4351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25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Comp. Improved #3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5138" y="1438030"/>
            <a:ext cx="5884985" cy="51190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Aerial #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1847" y="1469292"/>
            <a:ext cx="6869722" cy="53887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Damages Determination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Adjustments were made to the comparable sales to determine the before value of the subject.</a:t>
            </a:r>
          </a:p>
          <a:p>
            <a:endParaRPr lang="en-US" dirty="0"/>
          </a:p>
          <a:p>
            <a:r>
              <a:rPr lang="en-US" dirty="0" smtClean="0"/>
              <a:t>The range of diminution in the markets due to proximity indicates a potential loss of 6% to 33%.</a:t>
            </a:r>
          </a:p>
          <a:p>
            <a:endParaRPr lang="en-US" dirty="0"/>
          </a:p>
          <a:p>
            <a:r>
              <a:rPr lang="en-US" dirty="0" smtClean="0"/>
              <a:t>The subject was determined to be between a Middle-income range and High-income range property in the before condition (closer to Middle) and reduced to a Moderate-income range property in the after condition.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Range of Damage due to 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Adjusting for physical attributes and adding in the value of the land as vacant created the following range in values for the subject:</a:t>
            </a:r>
          </a:p>
          <a:p>
            <a:r>
              <a:rPr lang="en-US" dirty="0" smtClean="0"/>
              <a:t>Moderate-income adjusted to the subject = $195,400</a:t>
            </a:r>
          </a:p>
          <a:p>
            <a:r>
              <a:rPr lang="en-US" dirty="0" smtClean="0"/>
              <a:t>Middle-income adjusted to the subject = $207,500</a:t>
            </a:r>
          </a:p>
          <a:p>
            <a:r>
              <a:rPr lang="en-US" dirty="0" smtClean="0"/>
              <a:t>High-income adjusted to the subject = $294,500</a:t>
            </a:r>
          </a:p>
          <a:p>
            <a:endParaRPr lang="en-US" dirty="0"/>
          </a:p>
          <a:p>
            <a:r>
              <a:rPr lang="en-US" dirty="0" smtClean="0"/>
              <a:t>Appraiser determined $220,000 Before Value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2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appraiser determined a Before value = $220,000</a:t>
            </a:r>
          </a:p>
          <a:p>
            <a:r>
              <a:rPr lang="en-US" dirty="0" smtClean="0"/>
              <a:t>Loss due to the take = Landscaping, land, outbuildings totaled $39,200.</a:t>
            </a:r>
          </a:p>
          <a:p>
            <a:r>
              <a:rPr lang="en-US" dirty="0" smtClean="0"/>
              <a:t>Loss due to Proximity = 15% = $33,000</a:t>
            </a:r>
          </a:p>
          <a:p>
            <a:r>
              <a:rPr lang="en-US" dirty="0" smtClean="0"/>
              <a:t>After Value = $147,800</a:t>
            </a:r>
          </a:p>
          <a:p>
            <a:r>
              <a:rPr lang="en-US" dirty="0" smtClean="0"/>
              <a:t>Total Loss in market value estimate = $72,200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2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Subject After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8832" y="1991519"/>
            <a:ext cx="5978768" cy="472189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2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Condition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subject falls into this market….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33231" y="2570023"/>
            <a:ext cx="4306278" cy="363539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However, the added acreage increases its value toward the middle range.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447692" y="2563446"/>
            <a:ext cx="4634523" cy="36263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Illustration of Market Segmentation</a:t>
            </a:r>
            <a:br>
              <a:rPr lang="en-US" dirty="0" smtClean="0"/>
            </a:br>
            <a:r>
              <a:rPr lang="en-US" dirty="0" smtClean="0"/>
              <a:t>Affordability Segmentation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 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792509"/>
            <a:ext cx="5157787" cy="31097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Market 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805723"/>
            <a:ext cx="5183188" cy="31183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2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Doesn’t always work, more study or consideration must given to the concept of proximity within the same market. How would you do this?</a:t>
            </a:r>
          </a:p>
          <a:p>
            <a:pPr marL="0" indent="0">
              <a:buNone/>
            </a:pPr>
            <a:r>
              <a:rPr lang="en-US" dirty="0" smtClean="0"/>
              <a:t>Market delineation can include three or more markets.  For example:</a:t>
            </a:r>
          </a:p>
          <a:p>
            <a:r>
              <a:rPr lang="en-US" dirty="0" smtClean="0"/>
              <a:t>Fair, Moderate, Middle, High or some other delineation as determined by the appraiser. This is Market segmentation and requires meaningful user groups based on the property’s attributes ( and changing attributes)</a:t>
            </a:r>
          </a:p>
          <a:p>
            <a:r>
              <a:rPr lang="en-US" dirty="0" smtClean="0"/>
              <a:t>Quality of construction, age, functional obsolescence can require large adjustments. Are these typically considered in the Proximity Studies?</a:t>
            </a:r>
          </a:p>
          <a:p>
            <a:r>
              <a:rPr lang="en-US" dirty="0" smtClean="0"/>
              <a:t>Location vs </a:t>
            </a:r>
            <a:r>
              <a:rPr lang="en-US" dirty="0" err="1" smtClean="0"/>
              <a:t>situs</a:t>
            </a:r>
            <a:r>
              <a:rPr lang="en-US" dirty="0" smtClean="0"/>
              <a:t> analysis. </a:t>
            </a:r>
          </a:p>
          <a:p>
            <a:r>
              <a:rPr lang="en-US" dirty="0" smtClean="0"/>
              <a:t>Demand characteristics categorize the buyers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6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Demand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number of buyers</a:t>
            </a:r>
          </a:p>
          <a:p>
            <a:r>
              <a:rPr lang="en-US" dirty="0" smtClean="0"/>
              <a:t>The income of buyers</a:t>
            </a:r>
          </a:p>
          <a:p>
            <a:r>
              <a:rPr lang="en-US" dirty="0" smtClean="0"/>
              <a:t>The price of related real estate goods and services</a:t>
            </a:r>
          </a:p>
          <a:p>
            <a:r>
              <a:rPr lang="en-US" dirty="0" smtClean="0"/>
              <a:t>The appeal as measured by tastes and preferences</a:t>
            </a:r>
          </a:p>
          <a:p>
            <a:r>
              <a:rPr lang="en-US" dirty="0" smtClean="0"/>
              <a:t>Market trends and property attributes have a decisive impact on value.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2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Historic Solutions to the Appraisal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Proximity Studies:  similar to landlocked studies</a:t>
            </a:r>
          </a:p>
          <a:p>
            <a:endParaRPr lang="en-US" dirty="0"/>
          </a:p>
          <a:p>
            <a:r>
              <a:rPr lang="en-US" dirty="0" smtClean="0"/>
              <a:t>Difficulties: almost impossible to find recent sold properties that are similar enough to the subject in the after condition to use for direct comparison.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7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It </a:t>
            </a:r>
            <a:r>
              <a:rPr lang="en-US" dirty="0" smtClean="0"/>
              <a:t>is always the darkest just before dawn.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that’s the time to steal your neighbor’s newspaper!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8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a change in the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With a change in the neighborhood, you have a corresponding change in the market of the property. </a:t>
            </a:r>
          </a:p>
          <a:p>
            <a:r>
              <a:rPr lang="en-US" dirty="0" smtClean="0"/>
              <a:t>A change in the market results in a change in the buyers that would be attracted to the property.</a:t>
            </a:r>
          </a:p>
          <a:p>
            <a:r>
              <a:rPr lang="en-US" dirty="0" smtClean="0"/>
              <a:t>Perhaps the analysis of the “user market” (owners, occupants and competition) will lead to understanding the loss in value due to proximity.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Neighborhood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229" y="1825625"/>
            <a:ext cx="8267542" cy="43513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7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 This Neighborhood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8492" y="1825624"/>
            <a:ext cx="6650893" cy="480182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if you took all the trees in the upper neighborhood?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2462" y="1825625"/>
            <a:ext cx="5861538" cy="487216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Consider the concept that the value of an inferior property is enhanced by its association with better properties of the same type.</a:t>
            </a:r>
          </a:p>
          <a:p>
            <a:endParaRPr lang="en-US" dirty="0"/>
          </a:p>
          <a:p>
            <a:r>
              <a:rPr lang="en-US" dirty="0" smtClean="0"/>
              <a:t>In accordance with the principle of progression, a low priced property will be worth more in a higher-priced neighborhood than it would be in a neighborhood of comparable properties.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25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934</Words>
  <Application>Microsoft Office PowerPoint</Application>
  <PresentationFormat>Custom</PresentationFormat>
  <Paragraphs>115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Proximity</vt:lpstr>
      <vt:lpstr>Proximity</vt:lpstr>
      <vt:lpstr>What do you mean proximity damages?</vt:lpstr>
      <vt:lpstr>Historic Solutions to the Appraisal Problem</vt:lpstr>
      <vt:lpstr>What about a change in the Market?</vt:lpstr>
      <vt:lpstr>This Neighborhood</vt:lpstr>
      <vt:lpstr>To This Neighborhood</vt:lpstr>
      <vt:lpstr>What if you took all the trees in the upper neighborhood?</vt:lpstr>
      <vt:lpstr>Progression</vt:lpstr>
      <vt:lpstr>Regression</vt:lpstr>
      <vt:lpstr>If you take the front yard off this home, have you put it into a different market?</vt:lpstr>
      <vt:lpstr>What type of market would this house fit in without the front yard?</vt:lpstr>
      <vt:lpstr>Does it revert to this market?</vt:lpstr>
      <vt:lpstr>Or this?</vt:lpstr>
      <vt:lpstr>Or this?</vt:lpstr>
      <vt:lpstr>How would you measure the Loss that results from the change in market?</vt:lpstr>
      <vt:lpstr>Case For Analysis</vt:lpstr>
      <vt:lpstr>Subject Improved Property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Impact</vt:lpstr>
      <vt:lpstr>Sales</vt:lpstr>
      <vt:lpstr>Comp. Improved #5</vt:lpstr>
      <vt:lpstr>Aerial # 5</vt:lpstr>
      <vt:lpstr>Comp. Improved # 14</vt:lpstr>
      <vt:lpstr>Aerial # 14</vt:lpstr>
      <vt:lpstr>Comp. Improved #3</vt:lpstr>
      <vt:lpstr>Aerial # 3</vt:lpstr>
      <vt:lpstr>Damages Determination</vt:lpstr>
      <vt:lpstr>Range of Damage due to Proximity</vt:lpstr>
      <vt:lpstr>Damages</vt:lpstr>
      <vt:lpstr>Subject After</vt:lpstr>
      <vt:lpstr>After Condition Comparison</vt:lpstr>
      <vt:lpstr>Illustration of Market Segmentation Affordability Segmentation</vt:lpstr>
      <vt:lpstr>Considerations</vt:lpstr>
      <vt:lpstr>Demand Factors</vt:lpstr>
      <vt:lpstr>Remember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